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4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8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9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41.jpg" ContentType="image/jpg"/>
  <Override PartName="/ppt/media/image42.jpg" ContentType="image/jp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  <p:sldMasterId id="2147483727" r:id="rId5"/>
    <p:sldMasterId id="2147483751" r:id="rId6"/>
  </p:sldMasterIdLst>
  <p:notesMasterIdLst>
    <p:notesMasterId r:id="rId46"/>
  </p:notesMasterIdLst>
  <p:handoutMasterIdLst>
    <p:handoutMasterId r:id="rId47"/>
  </p:handoutMasterIdLst>
  <p:sldIdLst>
    <p:sldId id="310" r:id="rId7"/>
    <p:sldId id="337" r:id="rId8"/>
    <p:sldId id="338" r:id="rId9"/>
    <p:sldId id="303" r:id="rId10"/>
    <p:sldId id="304" r:id="rId11"/>
    <p:sldId id="305" r:id="rId12"/>
    <p:sldId id="306" r:id="rId13"/>
    <p:sldId id="307" r:id="rId14"/>
    <p:sldId id="308" r:id="rId15"/>
    <p:sldId id="282" r:id="rId16"/>
    <p:sldId id="289" r:id="rId17"/>
    <p:sldId id="296" r:id="rId18"/>
    <p:sldId id="280" r:id="rId19"/>
    <p:sldId id="339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7" r:id="rId36"/>
    <p:sldId id="328" r:id="rId37"/>
    <p:sldId id="329" r:id="rId38"/>
    <p:sldId id="330" r:id="rId39"/>
    <p:sldId id="331" r:id="rId40"/>
    <p:sldId id="332" r:id="rId41"/>
    <p:sldId id="336" r:id="rId42"/>
    <p:sldId id="340" r:id="rId43"/>
    <p:sldId id="298" r:id="rId44"/>
    <p:sldId id="300" r:id="rId45"/>
  </p:sldIdLst>
  <p:sldSz cx="12190413" cy="6859588"/>
  <p:notesSz cx="6858000" cy="9144000"/>
  <p:defaultTextStyle>
    <a:defPPr>
      <a:defRPr lang="en-US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97F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9"/>
    <p:restoredTop sz="97161"/>
  </p:normalViewPr>
  <p:slideViewPr>
    <p:cSldViewPr snapToGrid="0" snapToObjects="1">
      <p:cViewPr>
        <p:scale>
          <a:sx n="91" d="100"/>
          <a:sy n="91" d="100"/>
        </p:scale>
        <p:origin x="-1098" y="-591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C68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C9-47B6-A2C4-732921777B55}"/>
              </c:ext>
            </c:extLst>
          </c:dPt>
          <c:dPt>
            <c:idx val="1"/>
            <c:invertIfNegative val="0"/>
            <c:bubble3D val="0"/>
            <c:spPr>
              <a:solidFill>
                <a:srgbClr val="F26A3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9-47B6-A2C4-732921777B55}"/>
              </c:ext>
            </c:extLst>
          </c:dPt>
          <c:cat>
            <c:strRef>
              <c:f>Sheet1!$A$2:$A$3</c:f>
              <c:strCache>
                <c:ptCount val="2"/>
                <c:pt idx="0">
                  <c:v>Warfarin</c:v>
                </c:pt>
                <c:pt idx="1">
                  <c:v>Apixaban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3.94</c:v>
                </c:pt>
                <c:pt idx="1">
                  <c:v>3.52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C9-47B6-A2C4-732921777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36448"/>
        <c:axId val="173337984"/>
      </c:barChart>
      <c:catAx>
        <c:axId val="1733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accent1"/>
            </a:solidFill>
            <a:miter lim="800000"/>
          </a:ln>
        </c:spPr>
        <c:txPr>
          <a:bodyPr/>
          <a:lstStyle/>
          <a:p>
            <a:pPr>
              <a:defRPr lang="en-US" sz="1800" b="0"/>
            </a:pPr>
            <a:endParaRPr lang="sr-Latn-RS"/>
          </a:p>
        </c:txPr>
        <c:crossAx val="173337984"/>
        <c:crosses val="autoZero"/>
        <c:auto val="1"/>
        <c:lblAlgn val="ctr"/>
        <c:lblOffset val="100"/>
        <c:noMultiLvlLbl val="0"/>
      </c:catAx>
      <c:valAx>
        <c:axId val="173337984"/>
        <c:scaling>
          <c:orientation val="minMax"/>
          <c:max val="4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accent1"/>
            </a:solidFill>
            <a:miter lim="800000"/>
          </a:ln>
        </c:spPr>
        <c:txPr>
          <a:bodyPr/>
          <a:lstStyle/>
          <a:p>
            <a:pPr>
              <a:defRPr lang="en-US" sz="1800" b="0"/>
            </a:pPr>
            <a:endParaRPr lang="sr-Latn-RS"/>
          </a:p>
        </c:txPr>
        <c:crossAx val="17333644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495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s-Latn-B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7583065091504"/>
          <c:y val="5.7191836841519829E-2"/>
          <c:w val="0.86651525348852643"/>
          <c:h val="0.78830226456328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1.27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2.13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3.52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Stroke/SE</c:v>
                </c:pt>
                <c:pt idx="1">
                  <c:v>Major bleeding</c:v>
                </c:pt>
                <c:pt idx="2">
                  <c:v>All-cause mortality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1.27</c:v>
                </c:pt>
                <c:pt idx="1">
                  <c:v>2.13</c:v>
                </c:pt>
                <c:pt idx="2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1.60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3.09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3.94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Stroke/SE</c:v>
                </c:pt>
                <c:pt idx="1">
                  <c:v>Major bleeding</c:v>
                </c:pt>
                <c:pt idx="2">
                  <c:v>All-cause mortality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1.6</c:v>
                </c:pt>
                <c:pt idx="1">
                  <c:v>3.09</c:v>
                </c:pt>
                <c:pt idx="2">
                  <c:v>3.94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47943552"/>
        <c:axId val="247945088"/>
      </c:barChart>
      <c:catAx>
        <c:axId val="24794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sr-Latn-RS"/>
          </a:p>
        </c:txPr>
        <c:crossAx val="247945088"/>
        <c:crosses val="autoZero"/>
        <c:auto val="1"/>
        <c:lblAlgn val="ctr"/>
        <c:lblOffset val="100"/>
        <c:noMultiLvlLbl val="0"/>
      </c:catAx>
      <c:valAx>
        <c:axId val="24794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r>
                  <a:rPr lang="en-US" sz="16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Event</a:t>
                </a:r>
                <a:r>
                  <a:rPr lang="en-US" sz="1600" b="1" baseline="0" dirty="0" smtClean="0">
                    <a:solidFill>
                      <a:schemeClr val="tx1">
                        <a:lumMod val="75000"/>
                      </a:schemeClr>
                    </a:solidFill>
                  </a:rPr>
                  <a:t> rate (%/ year)</a:t>
                </a:r>
                <a:endParaRPr lang="en-US" sz="1600" b="1" dirty="0">
                  <a:solidFill>
                    <a:schemeClr val="tx1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0529615142112886E-3"/>
              <c:y val="0.143230519586738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9525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75000"/>
                  </a:schemeClr>
                </a:solidFill>
              </a:defRPr>
            </a:pPr>
            <a:endParaRPr lang="sr-Latn-RS"/>
          </a:p>
        </c:txPr>
        <c:crossAx val="2479435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C085-566D-FF4B-B7EB-FA3382267B6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868EA-996D-4E4A-ADBD-4E492156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318F-A38A-4446-9C85-4FF0061F81C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03A7-2BA9-094E-A51F-B0FDE85C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Pitanje DDB</a:t>
            </a:r>
            <a:r>
              <a:rPr lang="hr-HR" dirty="0"/>
              <a:t>: Vidimo da je kod bolesnika visok rizik tromboembolijskog događaja, ali i krvarenja. Kako donijeti odluku i o čemu je posebno važno voditi računa, na što uopće možemo utjecati?</a:t>
            </a:r>
          </a:p>
          <a:p>
            <a:r>
              <a:rPr lang="hr-HR" b="1" dirty="0"/>
              <a:t>Odgovor VBL</a:t>
            </a:r>
            <a:r>
              <a:rPr lang="hr-HR" dirty="0"/>
              <a:t>: Potencijalna korist sprječavanja tromboembolijskog događaja u odnosu na potencijalni rizik krvarenja je veća i u ovom slučaju ima prednost. Pri tome se treba voditi računa o komponentama HAS BLED skora na koje možemo utjecati. Dakle, voditi računa o dobroj regulaciji hipertenzije, o pažljivom nadzoru bubrežne i jetrene funkcije, u ovom slučaju posebno s obzirom na sistemsku narav RA, te o pažljivom nadzoru farmakoterapije. </a:t>
            </a:r>
          </a:p>
          <a:p>
            <a:r>
              <a:rPr lang="hr-HR" b="1" dirty="0"/>
              <a:t>Pitanje BBM</a:t>
            </a:r>
            <a:r>
              <a:rPr lang="hr-HR" dirty="0"/>
              <a:t>: O kojim lijekovima kod ovog bolesnika treba voditi računa? Što s NSAR? Što s ASK? </a:t>
            </a:r>
          </a:p>
          <a:p>
            <a:r>
              <a:rPr lang="hr-HR" b="1" dirty="0"/>
              <a:t>Odgovor VBL: </a:t>
            </a:r>
            <a:r>
              <a:rPr lang="hr-HR" dirty="0"/>
              <a:t>Kod ovog bolesnika s obzirom na dijagnozu RA, važno je pravilno kupiranje boli, ali i gastroprotekcija u slučaju potrebe propisivanja NSAR (već zbog dobi je pri propisvanju NSAR u srednjem riziku GI krvarenja) i potrebna je gastroprotekcija s IPP jednokratno u najnižnoj dozi. Zbog KV rizika prednost kod ovog bolesnika imaju COX-2 inhibitori. ASK bi trebalo izbjegavati, a u slučaju potrebe za ASK još više raste rizik kravrenja i također je obavezna gastroprotekcija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B03A7-2BA9-094E-A51F-B0FDE85C6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98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80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62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19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790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420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37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387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019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40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1375" y="487363"/>
            <a:ext cx="5175250" cy="2911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02429">
              <a:defRPr/>
            </a:pPr>
            <a:fld id="{093BA63B-4285-4D2F-9959-7103E5506DA6}" type="slidenum">
              <a:rPr lang="nl-NL" smtClean="0">
                <a:solidFill>
                  <a:srgbClr val="000000"/>
                </a:solidFill>
              </a:rPr>
              <a:pPr defTabSz="602429">
                <a:defRPr/>
              </a:pPr>
              <a:t>4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06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41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49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994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971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874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45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240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299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414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6C04E64B-3513-4A08-A1A0-1E4F568DE8F9}" type="slidenum">
              <a:rPr lang="hr-HR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r-HR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6850" y="800100"/>
            <a:ext cx="6996113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4995863"/>
            <a:ext cx="5911850" cy="472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41375" y="487363"/>
            <a:ext cx="5175250" cy="2911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fld id="{FABC83A5-17EF-49EA-AC83-393A7282FC44}" type="slidenum">
              <a:rPr lang="en-GB" smtClean="0">
                <a:solidFill>
                  <a:prstClr val="black"/>
                </a:solidFill>
              </a:rPr>
              <a:pPr defTabSz="437654"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C646-AE64-4B4C-A0F6-B16B218A55C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9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328613"/>
            <a:ext cx="2924175" cy="1646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fld id="{B0F00A56-2EDD-4515-B10F-BFB64F7521FC}" type="slidenum">
              <a:rPr lang="en-US" smtClean="0">
                <a:solidFill>
                  <a:srgbClr val="000000"/>
                </a:solidFill>
              </a:rPr>
              <a:pPr defTabSz="437654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6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328613"/>
            <a:ext cx="2924175" cy="1646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fld id="{10523C09-9A7D-4C50-960D-A49E134867FA}" type="slidenum">
              <a:rPr lang="en-US" smtClean="0">
                <a:solidFill>
                  <a:srgbClr val="000000"/>
                </a:solidFill>
              </a:rPr>
              <a:pPr defTabSz="437654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438150"/>
            <a:ext cx="3898900" cy="219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Header Placeholder 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978" cy="4574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r>
              <a:rPr lang="en-US" dirty="0">
                <a:solidFill>
                  <a:srgbClr val="000000"/>
                </a:solidFill>
              </a:rPr>
              <a:t>Eliquis_PPT_Template_V1jz</a:t>
            </a:r>
          </a:p>
        </p:txBody>
      </p:sp>
      <p:sp>
        <p:nvSpPr>
          <p:cNvPr id="124932" name="Date Placeholder 4"/>
          <p:cNvSpPr>
            <a:spLocks noGrp="1"/>
          </p:cNvSpPr>
          <p:nvPr>
            <p:ph type="dt" sz="quarter" idx="1"/>
          </p:nvPr>
        </p:nvSpPr>
        <p:spPr bwMode="auto">
          <a:xfrm>
            <a:off x="3884959" y="0"/>
            <a:ext cx="2971977" cy="4574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fld id="{AF4056EC-F5C1-486B-A331-D86F64E5020A}" type="datetime9">
              <a:rPr lang="en-US" smtClean="0">
                <a:solidFill>
                  <a:srgbClr val="000000"/>
                </a:solidFill>
              </a:rPr>
              <a:pPr defTabSz="437654">
                <a:defRPr/>
              </a:pPr>
              <a:t>9/10/2019 10:53:24 AM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933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7654">
              <a:defRPr/>
            </a:pPr>
            <a:fld id="{24846FF9-F254-4956-B382-C4C8311BD972}" type="slidenum">
              <a:rPr lang="en-US" smtClean="0">
                <a:solidFill>
                  <a:srgbClr val="000000"/>
                </a:solidFill>
              </a:rPr>
              <a:pPr defTabSz="437654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934" name="Notes Placeholder 6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76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65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19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55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With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5824634"/>
            <a:ext cx="12190413" cy="103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" y="2"/>
            <a:ext cx="12190413" cy="58246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ubtitle 7"/>
          <p:cNvSpPr>
            <a:spLocks noGrp="1" noChangeArrowheads="1"/>
          </p:cNvSpPr>
          <p:nvPr>
            <p:ph type="subTitle" idx="1"/>
          </p:nvPr>
        </p:nvSpPr>
        <p:spPr>
          <a:xfrm>
            <a:off x="401344" y="2797713"/>
            <a:ext cx="6571778" cy="447104"/>
          </a:xfrm>
          <a:prstGeom prst="rect">
            <a:avLst/>
          </a:prstGeom>
          <a:ln>
            <a:noFill/>
          </a:ln>
          <a:effectLst/>
        </p:spPr>
        <p:txBody>
          <a:bodyPr lIns="121898" tIns="60948" rIns="121898" bIns="60948"/>
          <a:lstStyle>
            <a:lvl1pPr marL="0" indent="0" algn="l">
              <a:spcBef>
                <a:spcPct val="0"/>
              </a:spcBef>
              <a:buFont typeface="Arial" charset="0"/>
              <a:buNone/>
              <a:defRPr sz="2700" b="0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1341" y="2589796"/>
            <a:ext cx="10236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401341" y="1922667"/>
            <a:ext cx="11538250" cy="747353"/>
          </a:xfrm>
          <a:prstGeom prst="rect">
            <a:avLst/>
          </a:prstGeom>
          <a:ln>
            <a:noFill/>
          </a:ln>
        </p:spPr>
        <p:txBody>
          <a:bodyPr lIns="121898" tIns="60948" rIns="121898" bIns="60948">
            <a:normAutofit/>
          </a:bodyPr>
          <a:lstStyle>
            <a:lvl1pPr algn="l"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89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401349" y="187130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rgbClr val="4D4D4C"/>
                </a:solidFill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 b="12058"/>
          <a:stretch/>
        </p:blipFill>
        <p:spPr>
          <a:xfrm>
            <a:off x="5" y="2423721"/>
            <a:ext cx="12190413" cy="44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ith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2426130"/>
            <a:ext cx="12190413" cy="4433460"/>
          </a:xfrm>
          <a:prstGeom prst="rect">
            <a:avLst/>
          </a:prstGeom>
          <a:solidFill>
            <a:srgbClr val="274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401349" y="187130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rgbClr val="4D4D4C"/>
                </a:solidFill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145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1" y="0"/>
            <a:ext cx="11039790" cy="1047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866" y="1333797"/>
            <a:ext cx="11038563" cy="4763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0494" y="6287990"/>
            <a:ext cx="5820885" cy="5069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5" y="6201628"/>
            <a:ext cx="12190413" cy="657965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95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0494" y="6287990"/>
            <a:ext cx="5820885" cy="5069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41" y="0"/>
            <a:ext cx="11039790" cy="1047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5" y="6165410"/>
            <a:ext cx="12190413" cy="694179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4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352" y="304877"/>
            <a:ext cx="10565025" cy="563693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 i="1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612" y="1746654"/>
            <a:ext cx="11115286" cy="442697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5" y="6023434"/>
            <a:ext cx="12190413" cy="836159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5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869" y="30736"/>
            <a:ext cx="10988676" cy="569387"/>
          </a:xfrm>
          <a:prstGeom prst="rect">
            <a:avLst/>
          </a:prstGeom>
        </p:spPr>
        <p:txBody>
          <a:bodyPr lIns="0" tIns="0" rIns="0" bIns="0"/>
          <a:lstStyle>
            <a:lvl1pPr>
              <a:defRPr sz="3700" b="0" i="0">
                <a:solidFill>
                  <a:srgbClr val="7600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310" y="1425272"/>
            <a:ext cx="509267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616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01509" y="1351844"/>
            <a:ext cx="2452685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4742" y="6379418"/>
            <a:ext cx="3900931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522" y="6379418"/>
            <a:ext cx="2803795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7097" y="6379418"/>
            <a:ext cx="2803795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35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050314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9"/>
            <a:ext cx="12190413" cy="686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X_PPT_Slide_Tit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7472"/>
            <a:ext cx="12190413" cy="684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PX_CT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659" y="6567421"/>
            <a:ext cx="4645479" cy="2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PX_PPT_Slide.jpg"/>
          <p:cNvPicPr>
            <a:picLocks noChangeAspect="1"/>
          </p:cNvPicPr>
          <p:nvPr/>
        </p:nvPicPr>
        <p:blipFill>
          <a:blip r:embed="rId4" cstate="print"/>
          <a:srcRect b="13333"/>
          <a:stretch>
            <a:fillRect/>
          </a:stretch>
        </p:blipFill>
        <p:spPr bwMode="auto">
          <a:xfrm>
            <a:off x="4" y="0"/>
            <a:ext cx="12190413" cy="594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itle Placeholder 1"/>
          <p:cNvSpPr>
            <a:spLocks noGrp="1"/>
          </p:cNvSpPr>
          <p:nvPr>
            <p:ph type="ctrTitle"/>
          </p:nvPr>
        </p:nvSpPr>
        <p:spPr>
          <a:xfrm>
            <a:off x="914285" y="2130924"/>
            <a:ext cx="10361851" cy="147036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Text Placeholder 2"/>
          <p:cNvSpPr>
            <a:spLocks noGrp="1"/>
          </p:cNvSpPr>
          <p:nvPr>
            <p:ph type="subTitle" idx="1"/>
          </p:nvPr>
        </p:nvSpPr>
        <p:spPr>
          <a:xfrm>
            <a:off x="1828566" y="3887100"/>
            <a:ext cx="8533289" cy="175300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PX_PPT_Slide.jpg">
            <a:extLst>
              <a:ext uri="{FF2B5EF4-FFF2-40B4-BE49-F238E27FC236}">
                <a16:creationId xmlns:a16="http://schemas.microsoft.com/office/drawing/2014/main" xmlns="" id="{B795A279-DDB9-4203-A619-95D43334D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>
            <a:fillRect/>
          </a:stretch>
        </p:blipFill>
        <p:spPr bwMode="auto">
          <a:xfrm>
            <a:off x="4" y="6"/>
            <a:ext cx="12190413" cy="61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7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520" y="1577705"/>
            <a:ext cx="53028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82442" y="1600698"/>
            <a:ext cx="502981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AE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73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5945" y="2281772"/>
            <a:ext cx="10514231" cy="2609643"/>
          </a:xfrm>
          <a:prstGeom prst="rect">
            <a:avLst/>
          </a:prstGeom>
        </p:spPr>
        <p:txBody>
          <a:bodyPr vert="horz" lIns="121898" tIns="60948" rIns="121898" bIns="60948" rtlCol="0">
            <a:normAutofit/>
          </a:bodyPr>
          <a:lstStyle>
            <a:lvl1pPr marL="304784" marR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rgbClr val="4D4D4C"/>
                </a:solidFill>
              </a:defRPr>
            </a:lvl1pPr>
            <a:lvl2pPr marL="914354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523925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133493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743062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04784" marR="0" lvl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914354" marR="0" lvl="1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3493" marR="0" lvl="3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3062" marR="0" lvl="4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3180" y="101782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="1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Second Heading or Subtitle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603116" y="239582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56114"/>
            <a:ext cx="12190413" cy="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6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90494" y="6287990"/>
            <a:ext cx="5820885" cy="506945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41" y="0"/>
            <a:ext cx="11039790" cy="10479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90" y="44461"/>
            <a:ext cx="11174545" cy="12957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3649" y="1676788"/>
            <a:ext cx="11072958" cy="442062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3779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09521" y="6357832"/>
            <a:ext cx="2844430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>
              <a:defRPr/>
            </a:pPr>
            <a:fld id="{7D864466-09B1-42C3-BCA4-35603D2DFC43}" type="datetimeFigureOut">
              <a:rPr lang="en-US" sz="1800">
                <a:solidFill>
                  <a:srgbClr val="002F5D"/>
                </a:solidFill>
              </a:rPr>
              <a:pPr defTabSz="914400">
                <a:defRPr/>
              </a:pPr>
              <a:t>9/10/2019</a:t>
            </a:fld>
            <a:endParaRPr lang="en-US" sz="1800" dirty="0">
              <a:solidFill>
                <a:srgbClr val="002F5D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555537" y="6357832"/>
            <a:ext cx="4469818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>
              <a:defRPr/>
            </a:pPr>
            <a:endParaRPr lang="en-US" sz="1800" dirty="0">
              <a:solidFill>
                <a:srgbClr val="002F5D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565024" y="6357832"/>
            <a:ext cx="1015868" cy="366267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>
              <a:defRPr/>
            </a:pPr>
            <a:fld id="{3C049678-0A68-4F19-85B7-7794364A6453}" type="slidenum">
              <a:rPr lang="en-US" sz="1800">
                <a:solidFill>
                  <a:srgbClr val="002F5D"/>
                </a:solidFill>
              </a:rPr>
              <a:pPr defTabSz="914400">
                <a:defRPr/>
              </a:pPr>
              <a:t>‹#›</a:t>
            </a:fld>
            <a:endParaRPr lang="en-US" sz="1800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9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nt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2579" cy="68595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1391" y="2410384"/>
            <a:ext cx="10701769" cy="696013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387" y="3106399"/>
            <a:ext cx="7876569" cy="575057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26A38"/>
                </a:solidFill>
              </a:defRPr>
            </a:lvl1pPr>
            <a:lvl2pPr marL="60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1433" y="3678033"/>
            <a:ext cx="5715788" cy="571636"/>
          </a:xfrm>
        </p:spPr>
        <p:txBody>
          <a:bodyPr>
            <a:noAutofit/>
          </a:bodyPr>
          <a:lstStyle>
            <a:lvl1pPr>
              <a:buNone/>
              <a:defRPr sz="20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97" y="6020213"/>
            <a:ext cx="7549828" cy="8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97" y="6021832"/>
            <a:ext cx="5657654" cy="8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4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Pfizer\Eliquis\ELI204 Masterclass\First masterclass\Presentations\Template\Eliquis_SPAF Masterclass_PPT_170314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-2117"/>
            <a:ext cx="12190413" cy="686170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>
            <a:off x="1150475" y="640232"/>
            <a:ext cx="1028566" cy="906990"/>
          </a:xfrm>
          <a:prstGeom prst="rect">
            <a:avLst/>
          </a:prstGeom>
          <a:solidFill>
            <a:srgbClr val="771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1180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6" y="3"/>
            <a:ext cx="11039789" cy="1047976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2859" y="1333809"/>
            <a:ext cx="11038563" cy="44968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243" y="5830678"/>
            <a:ext cx="11044366" cy="308485"/>
          </a:xfr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4576" y="6287983"/>
            <a:ext cx="9309476" cy="506945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2246" y="3"/>
            <a:ext cx="11039789" cy="1047976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243" y="5830678"/>
            <a:ext cx="11044366" cy="308485"/>
          </a:xfrm>
        </p:spPr>
        <p:txBody>
          <a:bodyPr bIns="0"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2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4576" y="6287983"/>
            <a:ext cx="9309476" cy="506945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36484" y="6310781"/>
            <a:ext cx="1823965" cy="493632"/>
          </a:xfrm>
          <a:prstGeom prst="rect">
            <a:avLst/>
          </a:prstGeom>
          <a:solidFill>
            <a:srgbClr val="76004B"/>
          </a:solidFill>
          <a:ln>
            <a:solidFill>
              <a:srgbClr val="7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 defTabSz="1219170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35" y="3"/>
            <a:ext cx="11038563" cy="1047976"/>
          </a:xfrm>
        </p:spPr>
        <p:txBody>
          <a:bodyPr>
            <a:normAutofit/>
          </a:bodyPr>
          <a:lstStyle>
            <a:lvl1pPr algn="l" defTabSz="1217940" rtl="0" eaLnBrk="1" latinLnBrk="0" hangingPunct="1">
              <a:spcBef>
                <a:spcPct val="0"/>
              </a:spcBef>
              <a:buNone/>
              <a:defRPr lang="en-GB" sz="37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6" y="136082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6" y="2000706"/>
            <a:ext cx="5386216" cy="382994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234" y="136082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31" indent="0">
              <a:buNone/>
              <a:defRPr sz="2700" b="1"/>
            </a:lvl2pPr>
            <a:lvl3pPr marL="1217940" indent="0">
              <a:buNone/>
              <a:defRPr sz="2400" b="1"/>
            </a:lvl3pPr>
            <a:lvl4pPr marL="1826896" indent="0">
              <a:buNone/>
              <a:defRPr sz="2100" b="1"/>
            </a:lvl4pPr>
            <a:lvl5pPr marL="2435878" indent="0">
              <a:buNone/>
              <a:defRPr sz="2100" b="1"/>
            </a:lvl5pPr>
            <a:lvl6pPr marL="3044808" indent="0">
              <a:buNone/>
              <a:defRPr sz="2100" b="1"/>
            </a:lvl6pPr>
            <a:lvl7pPr marL="3653739" indent="0">
              <a:buNone/>
              <a:defRPr sz="2100" b="1"/>
            </a:lvl7pPr>
            <a:lvl8pPr marL="4262720" indent="0">
              <a:buNone/>
              <a:defRPr sz="2100" b="1"/>
            </a:lvl8pPr>
            <a:lvl9pPr marL="4871685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234" y="2000706"/>
            <a:ext cx="5388332" cy="382994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84576" y="6287983"/>
            <a:ext cx="9309476" cy="506945"/>
          </a:xfrm>
        </p:spPr>
        <p:txBody>
          <a:bodyPr anchor="ctr">
            <a:noAutofit/>
          </a:bodyPr>
          <a:lstStyle>
            <a:lvl1pPr algn="r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2243" y="5830678"/>
            <a:ext cx="11044366" cy="308485"/>
          </a:xfrm>
        </p:spPr>
        <p:txBody>
          <a:bodyPr bIns="0" anchor="b">
            <a:noAutofit/>
          </a:bodyPr>
          <a:lstStyle>
            <a:lvl1pPr algn="l">
              <a:spcAft>
                <a:spcPts val="0"/>
              </a:spcAft>
              <a:buNone/>
              <a:defRPr sz="1200" i="1">
                <a:solidFill>
                  <a:srgbClr val="76004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050314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9"/>
            <a:ext cx="12190413" cy="686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" y="7"/>
            <a:ext cx="12212953" cy="68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2639524" y="1618540"/>
            <a:ext cx="1448471" cy="94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95910">
              <a:defRPr/>
            </a:pPr>
            <a:endParaRPr lang="en-GB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" y="5824634"/>
            <a:ext cx="12190413" cy="103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24756"/>
          <a:stretch/>
        </p:blipFill>
        <p:spPr>
          <a:xfrm>
            <a:off x="5" y="-9444"/>
            <a:ext cx="12190413" cy="457305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095206" y="6342112"/>
            <a:ext cx="5844386" cy="415494"/>
          </a:xfrm>
          <a:prstGeom prst="rect">
            <a:avLst/>
          </a:prstGeom>
          <a:noFill/>
        </p:spPr>
        <p:txBody>
          <a:bodyPr wrap="square" lIns="121898" tIns="60948" rIns="121898" bIns="60948" rtlCol="0">
            <a:spAutoFit/>
          </a:bodyPr>
          <a:lstStyle/>
          <a:p>
            <a:pPr algn="r"/>
            <a:r>
              <a:rPr lang="en-US" sz="1900" b="1" u="none" dirty="0">
                <a:solidFill>
                  <a:srgbClr val="0070C0"/>
                </a:solidFill>
                <a:latin typeface="Calibri" panose="020F0502020204030204" pitchFamily="34" charset="0"/>
              </a:rPr>
              <a:t>ADRIATIC ANTICOAGULATION DAY</a:t>
            </a:r>
            <a:endParaRPr lang="hr-HR" sz="1900" b="1" u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88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" y="7"/>
            <a:ext cx="12212953" cy="68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3"/>
          <p:cNvSpPr txBox="1">
            <a:spLocks/>
          </p:cNvSpPr>
          <p:nvPr userDrawn="1"/>
        </p:nvSpPr>
        <p:spPr>
          <a:xfrm>
            <a:off x="390298" y="1316149"/>
            <a:ext cx="8250713" cy="4700495"/>
          </a:xfrm>
          <a:prstGeom prst="rect">
            <a:avLst/>
          </a:prstGeom>
        </p:spPr>
        <p:txBody>
          <a:bodyPr lIns="68225" tIns="34114" rIns="68225" bIns="34114"/>
          <a:lstStyle>
            <a:lvl1pPr marL="498474" indent="-498474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026" indent="-415395" algn="l" defTabSz="664632" rtl="0" eaLnBrk="1" latinLnBrk="0" hangingPunct="1">
              <a:spcBef>
                <a:spcPct val="20000"/>
              </a:spcBef>
              <a:buFont typeface="Arial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61579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6211" indent="-332316" algn="l" defTabSz="664632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90842" indent="-332316" algn="l" defTabSz="664632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5474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106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4737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49369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3500" dirty="0">
              <a:solidFill>
                <a:srgbClr val="76004B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90298" y="3"/>
            <a:ext cx="8250713" cy="10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6" tIns="45443" rIns="90886" bIns="45443" anchor="ctr">
            <a:normAutofit/>
          </a:bodyPr>
          <a:lstStyle>
            <a:lvl1pPr algn="l" defTabSz="1216025" rtl="0" eaLnBrk="0" fontAlgn="base" hangingPunct="0">
              <a:spcBef>
                <a:spcPct val="0"/>
              </a:spcBef>
              <a:spcAft>
                <a:spcPct val="0"/>
              </a:spcAft>
              <a:defRPr lang="en-GB" sz="3700" kern="120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  <a:lvl2pPr algn="l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2pPr>
            <a:lvl3pPr algn="l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3pPr>
            <a:lvl4pPr algn="l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4pPr>
            <a:lvl5pPr algn="l" defTabSz="1216025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5pPr>
            <a:lvl6pPr marL="457178" algn="l" defTabSz="1217552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6pPr>
            <a:lvl7pPr marL="914354" algn="l" defTabSz="1217552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7pPr>
            <a:lvl8pPr marL="1371532" algn="l" defTabSz="1217552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8pPr>
            <a:lvl9pPr marL="1828709" algn="l" defTabSz="1217552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76004B"/>
                </a:solidFill>
                <a:latin typeface="Calibri" pitchFamily="34" charset="0"/>
              </a:defRPr>
            </a:lvl9pPr>
          </a:lstStyle>
          <a:p>
            <a:pPr defTabSz="907325">
              <a:defRPr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459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: With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5824634"/>
            <a:ext cx="12190413" cy="103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" y="2"/>
            <a:ext cx="12190413" cy="5824632"/>
          </a:xfrm>
          <a:prstGeom prst="rect">
            <a:avLst/>
          </a:prstGeom>
          <a:solidFill>
            <a:srgbClr val="274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sp>
        <p:nvSpPr>
          <p:cNvPr id="12" name="Subtitle 7"/>
          <p:cNvSpPr>
            <a:spLocks noGrp="1" noChangeArrowheads="1"/>
          </p:cNvSpPr>
          <p:nvPr>
            <p:ph type="subTitle" idx="1"/>
          </p:nvPr>
        </p:nvSpPr>
        <p:spPr>
          <a:xfrm>
            <a:off x="401344" y="2797713"/>
            <a:ext cx="6571778" cy="447104"/>
          </a:xfrm>
          <a:prstGeom prst="rect">
            <a:avLst/>
          </a:prstGeom>
          <a:ln>
            <a:noFill/>
          </a:ln>
          <a:effectLst/>
        </p:spPr>
        <p:txBody>
          <a:bodyPr lIns="121898" tIns="60948" rIns="121898" bIns="60948"/>
          <a:lstStyle>
            <a:lvl1pPr marL="0" indent="0" algn="l">
              <a:spcBef>
                <a:spcPct val="0"/>
              </a:spcBef>
              <a:buFont typeface="Arial" charset="0"/>
              <a:buNone/>
              <a:defRPr sz="2700" b="0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1341" y="2589796"/>
            <a:ext cx="102363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401341" y="1922667"/>
            <a:ext cx="11538250" cy="747353"/>
          </a:xfrm>
          <a:prstGeom prst="rect">
            <a:avLst/>
          </a:prstGeom>
          <a:ln>
            <a:noFill/>
          </a:ln>
        </p:spPr>
        <p:txBody>
          <a:bodyPr lIns="121898" tIns="60948" rIns="121898" bIns="60948">
            <a:normAutofit/>
          </a:bodyPr>
          <a:lstStyle>
            <a:lvl1pPr algn="l">
              <a:defRPr sz="53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9018" y="6104705"/>
            <a:ext cx="4679545" cy="415494"/>
          </a:xfrm>
          <a:prstGeom prst="rect">
            <a:avLst/>
          </a:prstGeom>
          <a:noFill/>
        </p:spPr>
        <p:txBody>
          <a:bodyPr wrap="square" lIns="121898" tIns="60948" rIns="121898" bIns="60948" rtlCol="0">
            <a:spAutoFit/>
          </a:bodyPr>
          <a:lstStyle/>
          <a:p>
            <a:pPr algn="l"/>
            <a:r>
              <a:rPr lang="en-US" sz="1900" b="1" u="none" dirty="0">
                <a:solidFill>
                  <a:srgbClr val="0070C0"/>
                </a:solidFill>
                <a:latin typeface="Calibri" panose="020F0502020204030204" pitchFamily="34" charset="0"/>
              </a:rPr>
              <a:t>ADRIATIC ANTICOAGULATION DAY</a:t>
            </a:r>
            <a:endParaRPr lang="hr-HR" sz="1900" b="1" u="none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5945" y="2281772"/>
            <a:ext cx="10514231" cy="2609643"/>
          </a:xfrm>
          <a:prstGeom prst="rect">
            <a:avLst/>
          </a:prstGeom>
        </p:spPr>
        <p:txBody>
          <a:bodyPr vert="horz" lIns="121898" tIns="60948" rIns="121898" bIns="60948" rtlCol="0">
            <a:normAutofit/>
          </a:bodyPr>
          <a:lstStyle>
            <a:lvl1pPr marL="304784" marR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rgbClr val="4D4D4C"/>
                </a:solidFill>
              </a:defRPr>
            </a:lvl1pPr>
            <a:lvl2pPr marL="914354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523925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133493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743062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04784" marR="0" lvl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914354" marR="0" lvl="1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3493" marR="0" lvl="3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3062" marR="0" lvl="4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3180" y="101782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="1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Second Heading or Subtitle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603116" y="239582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56114"/>
            <a:ext cx="12190413" cy="38055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 userDrawn="1"/>
        </p:nvSpPr>
        <p:spPr>
          <a:xfrm>
            <a:off x="5" y="6147307"/>
            <a:ext cx="12190413" cy="712286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" y="8"/>
            <a:ext cx="12190413" cy="894166"/>
          </a:xfrm>
          <a:prstGeom prst="rect">
            <a:avLst/>
          </a:prstGeom>
          <a:solidFill>
            <a:srgbClr val="274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615945" y="2281772"/>
            <a:ext cx="10514231" cy="2609643"/>
          </a:xfrm>
          <a:prstGeom prst="rect">
            <a:avLst/>
          </a:prstGeom>
        </p:spPr>
        <p:txBody>
          <a:bodyPr vert="horz" lIns="121898" tIns="60948" rIns="121898" bIns="60948" rtlCol="0">
            <a:normAutofit/>
          </a:bodyPr>
          <a:lstStyle>
            <a:lvl1pPr marL="304784" marR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rgbClr val="4D4D4C"/>
                </a:solidFill>
              </a:defRPr>
            </a:lvl1pPr>
            <a:lvl2pPr marL="914354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523925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133493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743062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04784" marR="0" lvl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914354" marR="0" lvl="1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3493" marR="0" lvl="3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3062" marR="0" lvl="4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3180" y="1479893"/>
            <a:ext cx="10711055" cy="801874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aseline="0"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First level text- this line will automatically wrap to the appropriate margin and indent after the first line of text</a:t>
            </a:r>
          </a:p>
        </p:txBody>
      </p:sp>
      <p:sp>
        <p:nvSpPr>
          <p:cNvPr id="6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3180" y="101782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="1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Second Heading or Subtitle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603116" y="239582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5" y="6147307"/>
            <a:ext cx="12190413" cy="712286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2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3108" y="2281765"/>
            <a:ext cx="5180926" cy="3600818"/>
          </a:xfrm>
          <a:prstGeom prst="rect">
            <a:avLst/>
          </a:prstGeom>
        </p:spPr>
        <p:txBody>
          <a:bodyPr lIns="121898" tIns="60948" rIns="121898" bIns="60948"/>
          <a:lstStyle>
            <a:lvl1pPr marL="304784" marR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914354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523925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133493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743062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04784" marR="0" lvl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914354" marR="0" lvl="1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3493" marR="0" lvl="3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3062" marR="0" lvl="4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936414" y="2281765"/>
            <a:ext cx="5180926" cy="3600818"/>
          </a:xfrm>
          <a:prstGeom prst="rect">
            <a:avLst/>
          </a:prstGeom>
        </p:spPr>
        <p:txBody>
          <a:bodyPr lIns="121898" tIns="60948" rIns="121898" bIns="60948"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53658" y="6411906"/>
            <a:ext cx="10905339" cy="0"/>
          </a:xfrm>
          <a:prstGeom prst="line">
            <a:avLst/>
          </a:prstGeom>
          <a:ln>
            <a:solidFill>
              <a:srgbClr val="4D4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3180" y="1479893"/>
            <a:ext cx="10711055" cy="801874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aseline="0"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First level text- this line will automatically wrap to the appropriate margin and indent after the first line of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3180" y="101782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="1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Second Heading or Subtitle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603116" y="239582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56114"/>
            <a:ext cx="12190413" cy="38055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>
            <a:off x="5" y="6174467"/>
            <a:ext cx="12190413" cy="685126"/>
          </a:xfrm>
          <a:prstGeom prst="round2Same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1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108" y="2281765"/>
            <a:ext cx="5180926" cy="3600818"/>
          </a:xfrm>
          <a:prstGeom prst="rect">
            <a:avLst/>
          </a:prstGeom>
        </p:spPr>
        <p:txBody>
          <a:bodyPr lIns="121898" tIns="60948" rIns="121898" bIns="60948"/>
          <a:lstStyle>
            <a:lvl1pPr marL="304784" marR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  <a:lvl2pPr marL="914354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523925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133493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743062" marR="0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304784" marR="0" lvl="0" indent="-304784" algn="l" defTabSz="121914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914354" marR="0" lvl="1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523925" marR="0" lvl="2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133493" marR="0" lvl="3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743062" marR="0" lvl="4" indent="-304784" algn="l" defTabSz="121914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6414" y="2281765"/>
            <a:ext cx="5180926" cy="3600818"/>
          </a:xfrm>
          <a:prstGeom prst="rect">
            <a:avLst/>
          </a:prstGeom>
        </p:spPr>
        <p:txBody>
          <a:bodyPr lIns="121898" tIns="60948" rIns="121898" bIns="60948"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553658" y="6411906"/>
            <a:ext cx="10905339" cy="0"/>
          </a:xfrm>
          <a:prstGeom prst="line">
            <a:avLst/>
          </a:prstGeom>
          <a:ln>
            <a:solidFill>
              <a:srgbClr val="4D4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3180" y="1479893"/>
            <a:ext cx="10711055" cy="801874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aseline="0"/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First level text- this line will automatically wrap to the appropriate margin and indent after the first line of text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3180" y="1017823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b="1" baseline="0">
                <a:solidFill>
                  <a:srgbClr val="27497F"/>
                </a:solidFill>
              </a:defRPr>
            </a:lvl1pPr>
          </a:lstStyle>
          <a:p>
            <a:pPr lvl="0"/>
            <a:r>
              <a:rPr lang="en-US" dirty="0"/>
              <a:t>Second Heading or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" y="8"/>
            <a:ext cx="12190413" cy="894166"/>
          </a:xfrm>
          <a:prstGeom prst="rect">
            <a:avLst/>
          </a:prstGeom>
          <a:solidFill>
            <a:srgbClr val="274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rtlCol="0" anchor="ctr"/>
          <a:lstStyle/>
          <a:p>
            <a:pPr algn="ctr"/>
            <a:endParaRPr lang="en-US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603116" y="239582"/>
            <a:ext cx="10711055" cy="462070"/>
          </a:xfrm>
          <a:prstGeom prst="rect">
            <a:avLst/>
          </a:prstGeom>
        </p:spPr>
        <p:txBody>
          <a:bodyPr lIns="121898" tIns="60948" rIns="121898" bIns="60948"/>
          <a:lstStyle>
            <a:lvl1pPr marL="0" indent="0">
              <a:buNone/>
              <a:defRPr sz="4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>
            <a:off x="5" y="6183521"/>
            <a:ext cx="12190413" cy="676072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47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5235"/>
            <a:ext cx="10971372" cy="1143265"/>
          </a:xfrm>
          <a:prstGeom prst="rect">
            <a:avLst/>
          </a:prstGeom>
        </p:spPr>
        <p:txBody>
          <a:bodyPr lIns="121898" tIns="60948" rIns="121898" bIns="60948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5" y="6219731"/>
            <a:ext cx="12190413" cy="639858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36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553658" y="6411906"/>
            <a:ext cx="10905339" cy="0"/>
          </a:xfrm>
          <a:prstGeom prst="line">
            <a:avLst/>
          </a:prstGeom>
          <a:ln>
            <a:solidFill>
              <a:srgbClr val="4D4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831974" y="6411907"/>
            <a:ext cx="3688248" cy="415494"/>
          </a:xfrm>
          <a:prstGeom prst="rect">
            <a:avLst/>
          </a:prstGeom>
        </p:spPr>
        <p:txBody>
          <a:bodyPr wrap="none" lIns="121898" tIns="60948" rIns="121898" bIns="60948">
            <a:spAutoFit/>
          </a:bodyPr>
          <a:lstStyle/>
          <a:p>
            <a:pPr>
              <a:defRPr/>
            </a:pPr>
            <a:r>
              <a:rPr lang="en-US" sz="1900" b="1" dirty="0">
                <a:solidFill>
                  <a:srgbClr val="0070C0"/>
                </a:solidFill>
                <a:latin typeface="Calibri" panose="020F0502020204030204" pitchFamily="34" charset="0"/>
              </a:rPr>
              <a:t>ADRIATIC ANTICOAGULATION DAY</a:t>
            </a:r>
            <a:endParaRPr lang="hr-HR" sz="19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5" y="6129200"/>
            <a:ext cx="12190413" cy="730393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8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661" r:id="rId3"/>
    <p:sldLayoutId id="2147483690" r:id="rId4"/>
    <p:sldLayoutId id="2147483714" r:id="rId5"/>
    <p:sldLayoutId id="2147483718" r:id="rId6"/>
    <p:sldLayoutId id="2147483712" r:id="rId7"/>
    <p:sldLayoutId id="2147483717" r:id="rId8"/>
    <p:sldLayoutId id="2147483719" r:id="rId9"/>
    <p:sldLayoutId id="2147483688" r:id="rId10"/>
    <p:sldLayoutId id="2147483713" r:id="rId11"/>
    <p:sldLayoutId id="2147483720" r:id="rId12"/>
    <p:sldLayoutId id="2147483721" r:id="rId13"/>
    <p:sldLayoutId id="2147483726" r:id="rId14"/>
    <p:sldLayoutId id="2147483761" r:id="rId15"/>
    <p:sldLayoutId id="2147483762" r:id="rId16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PX_PPT_Slide_Titl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" y="0"/>
            <a:ext cx="12190413" cy="68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APX_CT_PP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1659" y="6567421"/>
            <a:ext cx="4645479" cy="2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le Placeholder 1"/>
          <p:cNvSpPr>
            <a:spLocks noGrp="1"/>
          </p:cNvSpPr>
          <p:nvPr>
            <p:ph type="title"/>
          </p:nvPr>
        </p:nvSpPr>
        <p:spPr bwMode="auto">
          <a:xfrm>
            <a:off x="406351" y="304876"/>
            <a:ext cx="10565025" cy="5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611" y="1746654"/>
            <a:ext cx="11115286" cy="442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8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5A5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>
          <a:solidFill>
            <a:srgbClr val="0065A5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65A5"/>
          </a:solidFill>
          <a:latin typeface="+mn-lt"/>
          <a:cs typeface="+mn-cs"/>
        </a:defRPr>
      </a:lvl2pPr>
      <a:lvl3pPr marL="982663" indent="-2635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0065A5"/>
          </a:solidFill>
          <a:latin typeface="+mn-lt"/>
          <a:cs typeface="+mn-cs"/>
        </a:defRPr>
      </a:lvl3pPr>
      <a:lvl4pPr marL="1343025" indent="-2635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0065A5"/>
          </a:solidFill>
          <a:latin typeface="+mn-lt"/>
          <a:cs typeface="+mn-cs"/>
        </a:defRPr>
      </a:lvl4pPr>
      <a:lvl5pPr marL="1701800" indent="-2619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65A5"/>
          </a:solidFill>
          <a:latin typeface="+mn-lt"/>
          <a:cs typeface="+mn-cs"/>
        </a:defRPr>
      </a:lvl5pPr>
      <a:lvl6pPr marL="2455863" indent="-1698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65A5"/>
          </a:solidFill>
          <a:latin typeface="+mn-lt"/>
          <a:cs typeface="+mn-cs"/>
        </a:defRPr>
      </a:lvl6pPr>
      <a:lvl7pPr marL="2913063" indent="-1698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65A5"/>
          </a:solidFill>
          <a:latin typeface="+mn-lt"/>
          <a:cs typeface="+mn-cs"/>
        </a:defRPr>
      </a:lvl7pPr>
      <a:lvl8pPr marL="3370263" indent="-1698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65A5"/>
          </a:solidFill>
          <a:latin typeface="+mn-lt"/>
          <a:cs typeface="+mn-cs"/>
        </a:defRPr>
      </a:lvl8pPr>
      <a:lvl9pPr marL="3827463" indent="-1698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65A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fizer\Eliquis\ELI204 Masterclass\First masterclass\Presentations\Template\Eliquis_SPAF Masterclass_PPT_1703147[1]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-2117"/>
            <a:ext cx="12190414" cy="686170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88" y="104545"/>
            <a:ext cx="11037052" cy="9434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88" y="1341753"/>
            <a:ext cx="11037052" cy="4425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2485" y="6217604"/>
            <a:ext cx="1871288" cy="620833"/>
          </a:xfrm>
          <a:prstGeom prst="rect">
            <a:avLst/>
          </a:prstGeom>
          <a:solidFill>
            <a:srgbClr val="75004B"/>
          </a:solidFill>
          <a:ln>
            <a:solidFill>
              <a:srgbClr val="7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 defTabSz="1219170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1217940" rtl="0" eaLnBrk="1" latinLnBrk="0" hangingPunct="1">
        <a:spcBef>
          <a:spcPct val="0"/>
        </a:spcBef>
        <a:buNone/>
        <a:defRPr lang="en-GB" sz="3700" kern="1200" dirty="0">
          <a:solidFill>
            <a:srgbClr val="76004B"/>
          </a:solidFill>
          <a:latin typeface="+mj-lt"/>
          <a:ea typeface="+mj-ea"/>
          <a:cs typeface="+mj-cs"/>
        </a:defRPr>
      </a:lvl1pPr>
    </p:titleStyle>
    <p:bodyStyle>
      <a:lvl1pPr marL="456699" indent="-456699" algn="l" defTabSz="1217940" rtl="0" eaLnBrk="1" latinLnBrk="0" hangingPunct="1">
        <a:spcBef>
          <a:spcPts val="0"/>
        </a:spcBef>
        <a:spcAft>
          <a:spcPts val="600"/>
        </a:spcAft>
        <a:buClr>
          <a:srgbClr val="F26A38"/>
        </a:buClr>
        <a:buSzPct val="80000"/>
        <a:buFont typeface="Wingdings 3" pitchFamily="18" charset="2"/>
        <a:buChar char="u"/>
        <a:defRPr sz="2800" kern="1200">
          <a:solidFill>
            <a:srgbClr val="76004B"/>
          </a:solidFill>
          <a:latin typeface="+mn-lt"/>
          <a:ea typeface="+mn-ea"/>
          <a:cs typeface="+mn-cs"/>
        </a:defRPr>
      </a:lvl1pPr>
      <a:lvl2pPr marL="989590" indent="-380608" algn="l" defTabSz="1217940" rtl="0" eaLnBrk="1" latinLnBrk="0" hangingPunct="1">
        <a:spcBef>
          <a:spcPts val="0"/>
        </a:spcBef>
        <a:spcAft>
          <a:spcPts val="600"/>
        </a:spcAft>
        <a:buClr>
          <a:srgbClr val="76004B"/>
        </a:buClr>
        <a:buSzPct val="80000"/>
        <a:buFont typeface="Arial" pitchFamily="34" charset="0"/>
        <a:buChar char="–"/>
        <a:defRPr sz="2700" kern="1200">
          <a:solidFill>
            <a:srgbClr val="76004B"/>
          </a:solidFill>
          <a:latin typeface="+mn-lt"/>
          <a:ea typeface="+mn-ea"/>
          <a:cs typeface="+mn-cs"/>
        </a:defRPr>
      </a:lvl2pPr>
      <a:lvl3pPr marL="1522405" indent="-304464" algn="l" defTabSz="1217940" rtl="0" eaLnBrk="1" latinLnBrk="0" hangingPunct="1">
        <a:spcBef>
          <a:spcPts val="0"/>
        </a:spcBef>
        <a:spcAft>
          <a:spcPts val="600"/>
        </a:spcAft>
        <a:buClr>
          <a:srgbClr val="76004B"/>
        </a:buClr>
        <a:buSzPct val="80000"/>
        <a:buFont typeface="Arial" pitchFamily="34" charset="0"/>
        <a:buChar char="•"/>
        <a:defRPr sz="2400" kern="1200">
          <a:solidFill>
            <a:srgbClr val="76004B"/>
          </a:solidFill>
          <a:latin typeface="+mn-lt"/>
          <a:ea typeface="+mn-ea"/>
          <a:cs typeface="+mn-cs"/>
        </a:defRPr>
      </a:lvl3pPr>
      <a:lvl4pPr marL="2131360" indent="-304464" algn="l" defTabSz="1217940" rtl="0" eaLnBrk="1" latinLnBrk="0" hangingPunct="1">
        <a:spcBef>
          <a:spcPts val="0"/>
        </a:spcBef>
        <a:spcAft>
          <a:spcPts val="600"/>
        </a:spcAft>
        <a:buClr>
          <a:srgbClr val="76004B"/>
        </a:buClr>
        <a:buSzPct val="80000"/>
        <a:buFont typeface="Arial" pitchFamily="34" charset="0"/>
        <a:buChar char="–"/>
        <a:defRPr sz="2400" kern="1200">
          <a:solidFill>
            <a:srgbClr val="76004B"/>
          </a:solidFill>
          <a:latin typeface="+mn-lt"/>
          <a:ea typeface="+mn-ea"/>
          <a:cs typeface="+mn-cs"/>
        </a:defRPr>
      </a:lvl4pPr>
      <a:lvl5pPr marL="2740342" indent="-304464" algn="l" defTabSz="1217940" rtl="0" eaLnBrk="1" latinLnBrk="0" hangingPunct="1">
        <a:spcBef>
          <a:spcPts val="0"/>
        </a:spcBef>
        <a:spcAft>
          <a:spcPts val="600"/>
        </a:spcAft>
        <a:buClr>
          <a:srgbClr val="76004B"/>
        </a:buClr>
        <a:buSzPct val="80000"/>
        <a:buFont typeface="Arial" pitchFamily="34" charset="0"/>
        <a:buChar char="»"/>
        <a:defRPr sz="2400" kern="1200">
          <a:solidFill>
            <a:srgbClr val="76004B"/>
          </a:solidFill>
          <a:latin typeface="+mn-lt"/>
          <a:ea typeface="+mn-ea"/>
          <a:cs typeface="+mn-cs"/>
        </a:defRPr>
      </a:lvl5pPr>
      <a:lvl6pPr marL="3349272" indent="-304464" algn="l" defTabSz="12179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256" indent="-304464" algn="l" defTabSz="12179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12" indent="-304464" algn="l" defTabSz="12179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168" indent="-304464" algn="l" defTabSz="12179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1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4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6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7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08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39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20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85" algn="l" defTabSz="12179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ema.europa.e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emf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826" y="1952488"/>
            <a:ext cx="11461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kern="0" dirty="0" err="1" smtClean="0">
                <a:solidFill>
                  <a:schemeClr val="bg1"/>
                </a:solidFill>
              </a:rPr>
              <a:t>Eliquis</a:t>
            </a:r>
            <a:r>
              <a:rPr lang="en-US" sz="3200" kern="0" dirty="0" smtClean="0">
                <a:solidFill>
                  <a:schemeClr val="bg1"/>
                </a:solidFill>
              </a:rPr>
              <a:t>- </a:t>
            </a:r>
            <a:r>
              <a:rPr lang="bs-Latn-BA" sz="3200" kern="0" dirty="0" smtClean="0">
                <a:solidFill>
                  <a:schemeClr val="bg1"/>
                </a:solidFill>
              </a:rPr>
              <a:t>Dv</a:t>
            </a:r>
            <a:r>
              <a:rPr lang="bs-Latn-BA" sz="3200" kern="0" dirty="0" smtClean="0">
                <a:solidFill>
                  <a:schemeClr val="bg1"/>
                </a:solidFill>
              </a:rPr>
              <a:t>ostruka superiornost u odnosu na varfarin </a:t>
            </a:r>
            <a:r>
              <a:rPr lang="bs-Latn-BA" sz="3200" kern="0" smtClean="0">
                <a:solidFill>
                  <a:schemeClr val="bg1"/>
                </a:solidFill>
              </a:rPr>
              <a:t>u Aristotle </a:t>
            </a:r>
            <a:r>
              <a:rPr lang="bs-Latn-BA" sz="3200" kern="0" dirty="0" smtClean="0">
                <a:solidFill>
                  <a:schemeClr val="bg1"/>
                </a:solidFill>
              </a:rPr>
              <a:t>studiji</a:t>
            </a:r>
            <a:endParaRPr lang="en-US" sz="3200" kern="0" dirty="0" smtClean="0">
              <a:solidFill>
                <a:schemeClr val="bg1"/>
              </a:solidFill>
            </a:endParaRPr>
          </a:p>
          <a:p>
            <a:pPr defTabSz="1219170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  </a:t>
            </a:r>
            <a:endParaRPr lang="en-US" sz="3200" kern="0" dirty="0">
              <a:solidFill>
                <a:schemeClr val="bg1"/>
              </a:solidFill>
            </a:endParaRPr>
          </a:p>
          <a:p>
            <a:pPr defTabSz="1219170">
              <a:defRPr/>
            </a:pPr>
            <a:endParaRPr lang="en-US" sz="3200" kern="0" dirty="0" smtClean="0">
              <a:solidFill>
                <a:schemeClr val="bg1"/>
              </a:solidFill>
            </a:endParaRPr>
          </a:p>
          <a:p>
            <a:pPr defTabSz="1219170">
              <a:defRPr/>
            </a:pP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826" y="3429816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chemeClr val="bg1"/>
                </a:solidFill>
              </a:rPr>
              <a:t>Dr </a:t>
            </a:r>
            <a:r>
              <a:rPr lang="en-US" sz="3200" kern="0" dirty="0" err="1">
                <a:solidFill>
                  <a:schemeClr val="bg1"/>
                </a:solidFill>
              </a:rPr>
              <a:t>Slobodanka</a:t>
            </a:r>
            <a:r>
              <a:rPr lang="en-US" sz="3200" kern="0" dirty="0">
                <a:solidFill>
                  <a:schemeClr val="bg1"/>
                </a:solidFill>
              </a:rPr>
              <a:t> </a:t>
            </a:r>
            <a:r>
              <a:rPr lang="en-US" sz="3200" kern="0" dirty="0" err="1" smtClean="0">
                <a:solidFill>
                  <a:schemeClr val="bg1"/>
                </a:solidFill>
              </a:rPr>
              <a:t>Crnčević</a:t>
            </a:r>
            <a:endParaRPr lang="bs-Latn-BA" sz="3200" kern="0" dirty="0" smtClean="0">
              <a:solidFill>
                <a:schemeClr val="bg1"/>
              </a:solidFill>
            </a:endParaRPr>
          </a:p>
          <a:p>
            <a:endParaRPr 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2314" y="5"/>
            <a:ext cx="11041227" cy="1047733"/>
          </a:xfrm>
          <a:prstGeom prst="rect">
            <a:avLst/>
          </a:prstGeom>
        </p:spPr>
        <p:txBody>
          <a:bodyPr vert="horz" lIns="121802" tIns="60901" rIns="121802" bIns="60901" rtlCol="0" anchor="ctr">
            <a:normAutofit/>
          </a:bodyPr>
          <a:lstStyle>
            <a:lvl1pPr algn="l" defTabSz="1217880" rtl="0" eaLnBrk="1" latinLnBrk="0" hangingPunct="1">
              <a:spcBef>
                <a:spcPct val="0"/>
              </a:spcBef>
              <a:buNone/>
              <a:defRPr lang="en-GB" sz="3700" kern="120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ESC 201</a:t>
            </a:r>
            <a:r>
              <a:rPr kumimoji="0" lang="hr-BA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smjernice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NVA</a:t>
            </a:r>
            <a:r>
              <a:rPr kumimoji="0" lang="hr-BA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 </a:t>
            </a:r>
            <a:r>
              <a:rPr lang="en-US" sz="3200" dirty="0" err="1" smtClean="0">
                <a:solidFill>
                  <a:srgbClr val="27497F"/>
                </a:solidFill>
                <a:latin typeface="Calibri"/>
              </a:rPr>
              <a:t>bolesnike</a:t>
            </a:r>
            <a:r>
              <a:rPr lang="en-US" sz="3200" dirty="0" smtClean="0">
                <a:solidFill>
                  <a:srgbClr val="27497F"/>
                </a:solidFill>
                <a:latin typeface="Calibri"/>
              </a:rPr>
              <a:t> s</a:t>
            </a:r>
            <a:r>
              <a:rPr kumimoji="0" lang="hr-B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hr-BA" sz="32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CKD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522923" y="1333493"/>
            <a:ext cx="11525740" cy="4879821"/>
          </a:xfrm>
          <a:prstGeom prst="rect">
            <a:avLst/>
          </a:prstGeom>
        </p:spPr>
        <p:txBody>
          <a:bodyPr vert="horz" lIns="121802" tIns="60901" rIns="121802" bIns="60901" rtlCol="0">
            <a:normAutofit/>
          </a:bodyPr>
          <a:lstStyle>
            <a:lvl1pPr marL="456675" indent="-456675" algn="l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749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6191293" y="6286523"/>
            <a:ext cx="5821643" cy="506828"/>
          </a:xfrm>
          <a:prstGeom prst="rect">
            <a:avLst/>
          </a:prstGeom>
        </p:spPr>
        <p:txBody>
          <a:bodyPr vert="horz" lIns="121802" tIns="60901" rIns="121802" bIns="60901" rtlCol="0" anchor="ctr">
            <a:noAutofit/>
          </a:bodyPr>
          <a:lstStyle>
            <a:lvl1pPr marL="456675" indent="-456675" algn="r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ysClr val="window" lastClr="FFFFFF"/>
                </a:solidFill>
                <a:latin typeface="Calibri"/>
              </a:rPr>
              <a:t>1. 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Kirchhof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 et al. </a:t>
            </a:r>
            <a:r>
              <a:rPr lang="en-GB" i="1" dirty="0" err="1">
                <a:solidFill>
                  <a:sysClr val="window" lastClr="FFFFFF"/>
                </a:solidFill>
                <a:latin typeface="Calibri"/>
              </a:rPr>
              <a:t>Europ</a:t>
            </a:r>
            <a:r>
              <a:rPr lang="hr-BA" i="1" dirty="0">
                <a:solidFill>
                  <a:sysClr val="window" lastClr="FFFFFF"/>
                </a:solidFill>
                <a:latin typeface="Calibri"/>
              </a:rPr>
              <a:t>ean Heart Journal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. 201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6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;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 pii: ehw210.</a:t>
            </a:r>
            <a:endParaRPr lang="en-GB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978" t="19429" r="14155" b="22567"/>
          <a:stretch/>
        </p:blipFill>
        <p:spPr>
          <a:xfrm>
            <a:off x="7037786" y="1444324"/>
            <a:ext cx="4128655" cy="39774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5" y="2022769"/>
            <a:ext cx="506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 2016 </a:t>
            </a:r>
            <a:r>
              <a:rPr lang="en-US" dirty="0" err="1" smtClean="0"/>
              <a:t>Smjernice</a:t>
            </a:r>
            <a:r>
              <a:rPr lang="en-US" dirty="0" smtClean="0"/>
              <a:t>:</a:t>
            </a:r>
            <a:endParaRPr lang="hr-BA" dirty="0"/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Bubrežna</a:t>
            </a:r>
            <a:r>
              <a:rPr lang="en-US" sz="1800" dirty="0" smtClean="0"/>
              <a:t> </a:t>
            </a:r>
            <a:r>
              <a:rPr lang="en-US" sz="1800" dirty="0" err="1" smtClean="0"/>
              <a:t>funkcija</a:t>
            </a:r>
            <a:r>
              <a:rPr lang="en-US" sz="1800" dirty="0" smtClean="0"/>
              <a:t> </a:t>
            </a:r>
            <a:r>
              <a:rPr lang="en-US" sz="1800" dirty="0" err="1" smtClean="0"/>
              <a:t>trebala</a:t>
            </a:r>
            <a:r>
              <a:rPr lang="en-US" sz="1800" dirty="0" smtClean="0"/>
              <a:t> bi se </a:t>
            </a:r>
            <a:r>
              <a:rPr lang="en-US" sz="1800" dirty="0" err="1" smtClean="0"/>
              <a:t>redovno</a:t>
            </a:r>
            <a:r>
              <a:rPr lang="en-US" sz="1800" dirty="0" smtClean="0"/>
              <a:t> </a:t>
            </a:r>
            <a:r>
              <a:rPr lang="en-US" sz="1800" dirty="0" err="1" smtClean="0"/>
              <a:t>pratiti</a:t>
            </a:r>
            <a:r>
              <a:rPr lang="en-US" sz="1800" dirty="0" smtClean="0"/>
              <a:t> </a:t>
            </a:r>
            <a:r>
              <a:rPr lang="en-US" sz="1800" dirty="0" err="1" smtClean="0"/>
              <a:t>kod</a:t>
            </a:r>
            <a:r>
              <a:rPr lang="en-US" sz="1800" dirty="0" smtClean="0"/>
              <a:t> </a:t>
            </a:r>
            <a:r>
              <a:rPr lang="en-US" sz="1800" dirty="0"/>
              <a:t>AF </a:t>
            </a:r>
            <a:r>
              <a:rPr lang="en-US" sz="1800" dirty="0" err="1" smtClean="0"/>
              <a:t>bolesnika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OAK </a:t>
            </a:r>
            <a:r>
              <a:rPr lang="en-US" sz="1800" dirty="0" err="1" smtClean="0"/>
              <a:t>terapiji</a:t>
            </a:r>
            <a:r>
              <a:rPr lang="en-US" sz="1800" dirty="0" smtClean="0"/>
              <a:t> </a:t>
            </a:r>
            <a:r>
              <a:rPr lang="en-US" sz="1800" dirty="0" err="1" smtClean="0"/>
              <a:t>kako</a:t>
            </a:r>
            <a:r>
              <a:rPr lang="en-US" sz="1800" dirty="0" smtClean="0"/>
              <a:t> </a:t>
            </a:r>
            <a:r>
              <a:rPr lang="en-US" sz="1800" dirty="0" err="1" smtClean="0"/>
              <a:t>bismo</a:t>
            </a:r>
            <a:r>
              <a:rPr lang="en-US" sz="1800" dirty="0" smtClean="0"/>
              <a:t> </a:t>
            </a:r>
            <a:r>
              <a:rPr lang="en-US" sz="1800" dirty="0" err="1" smtClean="0"/>
              <a:t>mogli</a:t>
            </a:r>
            <a:r>
              <a:rPr lang="en-US" sz="1800" dirty="0" smtClean="0"/>
              <a:t> </a:t>
            </a:r>
            <a:r>
              <a:rPr lang="en-US" sz="1800" dirty="0" err="1" smtClean="0"/>
              <a:t>prilagoditi</a:t>
            </a:r>
            <a:r>
              <a:rPr lang="en-US" sz="1800" dirty="0" smtClean="0"/>
              <a:t> </a:t>
            </a:r>
            <a:r>
              <a:rPr lang="en-US" sz="1800" dirty="0" err="1" smtClean="0"/>
              <a:t>dozu</a:t>
            </a:r>
            <a:r>
              <a:rPr lang="en-US" sz="1800" dirty="0" smtClean="0"/>
              <a:t> </a:t>
            </a:r>
            <a:r>
              <a:rPr lang="en-US" sz="1800" dirty="0" err="1" smtClean="0"/>
              <a:t>bolesnika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NOAK-</a:t>
            </a:r>
            <a:r>
              <a:rPr lang="en-US" sz="1800" dirty="0" err="1" smtClean="0"/>
              <a:t>ima</a:t>
            </a:r>
            <a:r>
              <a:rPr lang="en-US" sz="1800" dirty="0" smtClean="0"/>
              <a:t> (</a:t>
            </a:r>
            <a:r>
              <a:rPr lang="en-US" sz="1800" dirty="0" err="1" smtClean="0"/>
              <a:t>Slika</a:t>
            </a:r>
            <a:r>
              <a:rPr lang="en-US" sz="1800" dirty="0" smtClean="0"/>
              <a:t>)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procjeniti</a:t>
            </a:r>
            <a:r>
              <a:rPr lang="en-US" sz="1800" dirty="0" smtClean="0"/>
              <a:t> </a:t>
            </a:r>
            <a:r>
              <a:rPr lang="en-US" sz="1800" dirty="0" err="1" smtClean="0"/>
              <a:t>rizik</a:t>
            </a:r>
            <a:r>
              <a:rPr lang="en-US" sz="1800" dirty="0" smtClean="0"/>
              <a:t>."</a:t>
            </a:r>
            <a:endParaRPr lang="hr-BA" sz="1800" dirty="0"/>
          </a:p>
        </p:txBody>
      </p:sp>
    </p:spTree>
    <p:extLst>
      <p:ext uri="{BB962C8B-B14F-4D97-AF65-F5344CB8AC3E}">
        <p14:creationId xmlns:p14="http://schemas.microsoft.com/office/powerpoint/2010/main" val="306960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7138016" y="5806613"/>
            <a:ext cx="4456926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49" tIns="55525" rIns="111049" bIns="55525">
            <a:spAutoFit/>
          </a:bodyPr>
          <a:lstStyle/>
          <a:p>
            <a:pPr marL="414068" indent="-414068" algn="r" defTabSz="829322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100" i="1" dirty="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Adapted from </a:t>
            </a:r>
            <a:r>
              <a:rPr lang="en-GB" altLang="en-US" sz="1100" i="1" dirty="0" err="1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Halvorsen</a:t>
            </a:r>
            <a:r>
              <a:rPr lang="en-GB" altLang="en-US" sz="1100" i="1" dirty="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et al. 2014</a:t>
            </a:r>
            <a:r>
              <a:rPr lang="en-GB" altLang="en-US" sz="1100" i="1" baseline="30000" dirty="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08" y="846291"/>
            <a:ext cx="11814357" cy="7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6" tIns="45443" rIns="90886" bIns="45443" anchor="ctr"/>
          <a:lstStyle/>
          <a:p>
            <a:pPr defTabSz="908812" eaLnBrk="0" hangingPunct="0"/>
            <a:endParaRPr lang="en-GB" altLang="en-US" sz="27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243901" y="108644"/>
            <a:ext cx="11322713" cy="1047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err="1" smtClean="0">
                <a:latin typeface="Calibri" pitchFamily="34" charset="0"/>
              </a:rPr>
              <a:t>Što</a:t>
            </a:r>
            <a:r>
              <a:rPr lang="en-GB" altLang="en-US" sz="3200" dirty="0" smtClean="0">
                <a:latin typeface="Calibri" pitchFamily="34" charset="0"/>
              </a:rPr>
              <a:t> </a:t>
            </a:r>
            <a:r>
              <a:rPr lang="en-GB" altLang="en-US" sz="3200" dirty="0" err="1" smtClean="0">
                <a:latin typeface="Calibri" pitchFamily="34" charset="0"/>
              </a:rPr>
              <a:t>znamo</a:t>
            </a:r>
            <a:r>
              <a:rPr lang="en-GB" altLang="en-US" sz="3200" dirty="0" smtClean="0">
                <a:latin typeface="Calibri" pitchFamily="34" charset="0"/>
              </a:rPr>
              <a:t> o </a:t>
            </a:r>
            <a:r>
              <a:rPr lang="en-GB" altLang="en-US" sz="3200" dirty="0" err="1" smtClean="0">
                <a:latin typeface="Calibri" pitchFamily="34" charset="0"/>
              </a:rPr>
              <a:t>Eliquisu</a:t>
            </a:r>
            <a:r>
              <a:rPr lang="en-GB" altLang="en-US" sz="3200" dirty="0" smtClean="0">
                <a:latin typeface="Calibri" pitchFamily="34" charset="0"/>
              </a:rPr>
              <a:t> </a:t>
            </a:r>
            <a:r>
              <a:rPr lang="en-GB" altLang="en-US" sz="3200" dirty="0" err="1" smtClean="0">
                <a:latin typeface="Calibri" pitchFamily="34" charset="0"/>
              </a:rPr>
              <a:t>kod</a:t>
            </a:r>
            <a:r>
              <a:rPr lang="en-GB" altLang="en-US" sz="3200" dirty="0" smtClean="0">
                <a:latin typeface="Calibri" pitchFamily="34" charset="0"/>
              </a:rPr>
              <a:t> </a:t>
            </a:r>
            <a:r>
              <a:rPr lang="en-GB" altLang="en-US" sz="3200" dirty="0" err="1" smtClean="0">
                <a:latin typeface="Calibri" pitchFamily="34" charset="0"/>
              </a:rPr>
              <a:t>starijih</a:t>
            </a:r>
            <a:r>
              <a:rPr lang="en-GB" altLang="en-US" sz="3200" dirty="0" smtClean="0">
                <a:latin typeface="Calibri" pitchFamily="34" charset="0"/>
              </a:rPr>
              <a:t> bolesnika?</a:t>
            </a:r>
            <a:r>
              <a:rPr lang="en-GB" altLang="en-US" sz="3200" baseline="30000" dirty="0" smtClean="0">
                <a:latin typeface="Calibri" pitchFamily="34" charset="0"/>
              </a:rPr>
              <a:t>1</a:t>
            </a:r>
            <a:endParaRPr lang="en-GB" sz="3200" dirty="0"/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522243" y="5830654"/>
            <a:ext cx="11044366" cy="308485"/>
          </a:xfrm>
          <a:prstGeom prst="rect">
            <a:avLst/>
          </a:prstGeom>
        </p:spPr>
        <p:txBody>
          <a:bodyPr/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 smtClean="0">
                <a:latin typeface="Calibri" pitchFamily="34" charset="0"/>
                <a:ea typeface="MS PGothic" pitchFamily="34" charset="-128"/>
              </a:rPr>
              <a:t>*Primary efficacy outcome; </a:t>
            </a:r>
            <a:r>
              <a:rPr lang="en-US" altLang="en-US" sz="1200" baseline="30000" dirty="0" smtClean="0">
                <a:latin typeface="Calibri" pitchFamily="34" charset="0"/>
                <a:ea typeface="MS PGothic" pitchFamily="34" charset="-128"/>
              </a:rPr>
              <a:t>†</a:t>
            </a:r>
            <a:r>
              <a:rPr lang="en-GB" altLang="en-US" sz="1200" dirty="0" smtClean="0">
                <a:latin typeface="Calibri" pitchFamily="34" charset="0"/>
                <a:ea typeface="MS PGothic" pitchFamily="34" charset="-128"/>
              </a:rPr>
              <a:t>Interaction P values based on continuous age; </a:t>
            </a:r>
            <a:r>
              <a:rPr lang="en-GB" altLang="en-US" sz="1200" b="1" baseline="30000" dirty="0" smtClean="0">
                <a:latin typeface="Calibri" pitchFamily="34" charset="0"/>
              </a:rPr>
              <a:t>‡</a:t>
            </a:r>
            <a:r>
              <a:rPr lang="en-US" altLang="en-US" sz="1200" dirty="0" smtClean="0">
                <a:latin typeface="Calibri" pitchFamily="34" charset="0"/>
                <a:ea typeface="MS PGothic" pitchFamily="34" charset="-128"/>
              </a:rPr>
              <a:t>Primary safety outcome. </a:t>
            </a:r>
            <a:endParaRPr lang="en-GB" altLang="de-DE" sz="1200" b="1" dirty="0">
              <a:cs typeface="Times New Roman"/>
            </a:endParaRPr>
          </a:p>
        </p:txBody>
      </p:sp>
      <p:sp>
        <p:nvSpPr>
          <p:cNvPr id="9" name="Text Placeholder 73"/>
          <p:cNvSpPr txBox="1">
            <a:spLocks/>
          </p:cNvSpPr>
          <p:nvPr/>
        </p:nvSpPr>
        <p:spPr bwMode="auto">
          <a:xfrm>
            <a:off x="2684576" y="6287984"/>
            <a:ext cx="9309476" cy="5069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68225" tIns="34114" rIns="68225" bIns="34114" rtlCol="0">
            <a:normAutofit/>
          </a:bodyPr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</a:pPr>
            <a:r>
              <a:rPr lang="en-US" altLang="en-US" sz="1200" dirty="0" smtClean="0">
                <a:solidFill>
                  <a:schemeClr val="bg1"/>
                </a:solidFill>
              </a:rPr>
              <a:t>1. </a:t>
            </a:r>
            <a:r>
              <a:rPr lang="en-US" altLang="en-US" sz="1200" dirty="0" err="1" smtClean="0">
                <a:solidFill>
                  <a:schemeClr val="bg1"/>
                </a:solidFill>
              </a:rPr>
              <a:t>Halvorsen</a:t>
            </a:r>
            <a:r>
              <a:rPr lang="en-US" altLang="en-US" sz="1200" dirty="0" smtClean="0">
                <a:solidFill>
                  <a:schemeClr val="bg1"/>
                </a:solidFill>
              </a:rPr>
              <a:t> S, et al. </a:t>
            </a:r>
            <a:r>
              <a:rPr lang="en-US" altLang="en-US" sz="1200" i="1" dirty="0" err="1" smtClean="0">
                <a:solidFill>
                  <a:schemeClr val="bg1"/>
                </a:solidFill>
              </a:rPr>
              <a:t>Eur</a:t>
            </a:r>
            <a:r>
              <a:rPr lang="en-US" altLang="en-US" sz="1200" i="1" dirty="0" smtClean="0">
                <a:solidFill>
                  <a:schemeClr val="bg1"/>
                </a:solidFill>
              </a:rPr>
              <a:t> Heart J </a:t>
            </a:r>
            <a:r>
              <a:rPr lang="en-US" altLang="en-US" sz="1200" dirty="0" smtClean="0">
                <a:solidFill>
                  <a:schemeClr val="bg1"/>
                </a:solidFill>
              </a:rPr>
              <a:t>2014;</a:t>
            </a:r>
            <a:r>
              <a:rPr lang="en-GB" altLang="en-US" sz="1200" dirty="0" smtClean="0">
                <a:solidFill>
                  <a:schemeClr val="bg1"/>
                </a:solidFill>
              </a:rPr>
              <a:t>35:1864–1872</a:t>
            </a:r>
            <a:r>
              <a:rPr lang="en-US" altLang="en-US" sz="1200" dirty="0" smtClean="0">
                <a:solidFill>
                  <a:schemeClr val="bg1"/>
                </a:solidFill>
              </a:rPr>
              <a:t>.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28094"/>
              </p:ext>
            </p:extLst>
          </p:nvPr>
        </p:nvGraphicFramePr>
        <p:xfrm>
          <a:off x="433828" y="1031116"/>
          <a:ext cx="11380244" cy="3859306"/>
        </p:xfrm>
        <a:graphic>
          <a:graphicData uri="http://schemas.openxmlformats.org/drawingml/2006/table">
            <a:tbl>
              <a:tblPr/>
              <a:tblGrid>
                <a:gridCol w="1487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7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81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83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08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183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93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Subgroup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No. of patients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Apixaban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Warfarin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HR (95% CI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value for interaction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3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No. of events (%/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year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1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Stroke/SE*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0.11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†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&lt;65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5,471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51 (1.00)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44 (0.86)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1.16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(0.77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1.73)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65–&lt;75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7,052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82 (1.25)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112 (1.73)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0.72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(0.54</a:t>
                      </a: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0.96)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≥75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5,678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79 (1.56)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109 (2.19)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0.71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(0.53</a:t>
                      </a: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0.95)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14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Major bleeding</a:t>
                      </a:r>
                      <a:r>
                        <a:rPr kumimoji="0" lang="en-GB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‡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0.63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†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&lt;65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5,455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56 (1.17)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72 (1.51)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0.78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(0.55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1.11)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65–&lt;75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7,030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120 (1.99)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166 (2.82)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0.71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(0.56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0.89)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≥75 year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5,655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151 (3.33)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224 (5.19)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0.64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(0.52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–</a:t>
                      </a: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0.79)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882968" y="2110933"/>
            <a:ext cx="4243553" cy="3739183"/>
            <a:chOff x="8430794" y="2572249"/>
            <a:chExt cx="5678243" cy="3425223"/>
          </a:xfrm>
        </p:grpSpPr>
        <p:grpSp>
          <p:nvGrpSpPr>
            <p:cNvPr id="12" name="Group 167"/>
            <p:cNvGrpSpPr>
              <a:grpSpLocks/>
            </p:cNvGrpSpPr>
            <p:nvPr/>
          </p:nvGrpSpPr>
          <p:grpSpPr bwMode="auto">
            <a:xfrm>
              <a:off x="8430794" y="2572249"/>
              <a:ext cx="5678243" cy="3425223"/>
              <a:chOff x="6286665" y="-2694450"/>
              <a:chExt cx="4243764" cy="3242632"/>
            </a:xfrm>
          </p:grpSpPr>
          <p:grpSp>
            <p:nvGrpSpPr>
              <p:cNvPr id="14" name="Group 74"/>
              <p:cNvGrpSpPr>
                <a:grpSpLocks/>
              </p:cNvGrpSpPr>
              <p:nvPr/>
            </p:nvGrpSpPr>
            <p:grpSpPr bwMode="auto">
              <a:xfrm>
                <a:off x="6286665" y="-2694450"/>
                <a:ext cx="4243764" cy="3242632"/>
                <a:chOff x="4792261" y="1346592"/>
                <a:chExt cx="3183163" cy="2431228"/>
              </a:xfrm>
            </p:grpSpPr>
            <p:sp>
              <p:nvSpPr>
                <p:cNvPr id="2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6688975" y="3567648"/>
                  <a:ext cx="1286449" cy="2101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>
                  <a:spAutoFit/>
                </a:bodyPr>
                <a:lstStyle/>
                <a:p>
                  <a:pPr defTabSz="831694">
                    <a:spcBef>
                      <a:spcPct val="50000"/>
                    </a:spcBef>
                    <a:buClr>
                      <a:srgbClr val="FF9900"/>
                    </a:buClr>
                  </a:pPr>
                  <a:r>
                    <a:rPr lang="en-US" altLang="en-US" sz="1500" dirty="0">
                      <a:solidFill>
                        <a:srgbClr val="000000"/>
                      </a:solidFill>
                      <a:latin typeface="Calibri" pitchFamily="34" charset="0"/>
                      <a:ea typeface="MS PGothic" pitchFamily="34" charset="-128"/>
                    </a:rPr>
                    <a:t>Warfarin better</a:t>
                  </a:r>
                </a:p>
              </p:txBody>
            </p:sp>
            <p:grpSp>
              <p:nvGrpSpPr>
                <p:cNvPr id="23" name="Grouper 59"/>
                <p:cNvGrpSpPr>
                  <a:grpSpLocks/>
                </p:cNvGrpSpPr>
                <p:nvPr/>
              </p:nvGrpSpPr>
              <p:grpSpPr bwMode="auto">
                <a:xfrm>
                  <a:off x="4792261" y="1346592"/>
                  <a:ext cx="2654834" cy="2068198"/>
                  <a:chOff x="5230453" y="1857576"/>
                  <a:chExt cx="2942274" cy="1836493"/>
                </a:xfrm>
              </p:grpSpPr>
              <p:grpSp>
                <p:nvGrpSpPr>
                  <p:cNvPr id="37" name="Grouper 53"/>
                  <p:cNvGrpSpPr>
                    <a:grpSpLocks/>
                  </p:cNvGrpSpPr>
                  <p:nvPr/>
                </p:nvGrpSpPr>
                <p:grpSpPr bwMode="auto">
                  <a:xfrm>
                    <a:off x="5442129" y="1857576"/>
                    <a:ext cx="2522424" cy="1665099"/>
                    <a:chOff x="5442129" y="1857576"/>
                    <a:chExt cx="2522424" cy="1665099"/>
                  </a:xfrm>
                </p:grpSpPr>
                <p:sp>
                  <p:nvSpPr>
                    <p:cNvPr id="43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104167" y="1857576"/>
                      <a:ext cx="0" cy="161513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44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2129" y="3469960"/>
                      <a:ext cx="252242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45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49105" y="3472508"/>
                      <a:ext cx="0" cy="501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46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84130" y="3472507"/>
                      <a:ext cx="0" cy="501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47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58136" y="3472506"/>
                      <a:ext cx="0" cy="501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48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104167" y="3472507"/>
                      <a:ext cx="0" cy="501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er 58"/>
                  <p:cNvGrpSpPr>
                    <a:grpSpLocks/>
                  </p:cNvGrpSpPr>
                  <p:nvPr/>
                </p:nvGrpSpPr>
                <p:grpSpPr bwMode="auto">
                  <a:xfrm>
                    <a:off x="5230453" y="3520769"/>
                    <a:ext cx="2942274" cy="173300"/>
                    <a:chOff x="5230453" y="3520769"/>
                    <a:chExt cx="2942274" cy="173300"/>
                  </a:xfrm>
                </p:grpSpPr>
                <p:sp>
                  <p:nvSpPr>
                    <p:cNvPr id="39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0453" y="3520774"/>
                      <a:ext cx="437312" cy="173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831694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r>
                        <a:rPr lang="en-US" altLang="en-US" sz="1500" dirty="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</a:rPr>
                        <a:t>0.25</a:t>
                      </a:r>
                    </a:p>
                  </p:txBody>
                </p:sp>
                <p:sp>
                  <p:nvSpPr>
                    <p:cNvPr id="40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65440" y="3520769"/>
                      <a:ext cx="437312" cy="173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831694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r>
                        <a:rPr lang="en-US" altLang="en-US" sz="1500" dirty="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</a:rPr>
                        <a:t>0.50</a:t>
                      </a:r>
                    </a:p>
                  </p:txBody>
                </p:sp>
                <p:sp>
                  <p:nvSpPr>
                    <p:cNvPr id="41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84554" y="3520773"/>
                      <a:ext cx="437312" cy="173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831694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r>
                        <a:rPr lang="en-US" altLang="en-US" sz="150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</a:rPr>
                        <a:t>1.00</a:t>
                      </a:r>
                    </a:p>
                  </p:txBody>
                </p:sp>
                <p:sp>
                  <p:nvSpPr>
                    <p:cNvPr id="42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5415" y="3520773"/>
                      <a:ext cx="437312" cy="173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831694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r>
                        <a:rPr lang="en-US" altLang="en-US" sz="1500" dirty="0">
                          <a:solidFill>
                            <a:srgbClr val="000000"/>
                          </a:solidFill>
                          <a:latin typeface="Calibri" pitchFamily="34" charset="0"/>
                          <a:ea typeface="MS PGothic" pitchFamily="34" charset="-128"/>
                        </a:rPr>
                        <a:t>2.00</a:t>
                      </a:r>
                    </a:p>
                  </p:txBody>
                </p:sp>
              </p:grpSp>
            </p:grpSp>
            <p:grpSp>
              <p:nvGrpSpPr>
                <p:cNvPr id="24" name="Grouper 110"/>
                <p:cNvGrpSpPr>
                  <a:grpSpLocks/>
                </p:cNvGrpSpPr>
                <p:nvPr/>
              </p:nvGrpSpPr>
              <p:grpSpPr bwMode="auto">
                <a:xfrm>
                  <a:off x="4924530" y="3553332"/>
                  <a:ext cx="1389705" cy="218384"/>
                  <a:chOff x="5341796" y="3868198"/>
                  <a:chExt cx="1540545" cy="194031"/>
                </a:xfrm>
              </p:grpSpPr>
              <p:sp>
                <p:nvSpPr>
                  <p:cNvPr id="3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1796" y="3888833"/>
                    <a:ext cx="1540545" cy="1733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Ins="0">
                    <a:spAutoFit/>
                  </a:bodyPr>
                  <a:lstStyle/>
                  <a:p>
                    <a:pPr algn="r" defTabSz="831694">
                      <a:lnSpc>
                        <a:spcPct val="90000"/>
                      </a:lnSpc>
                      <a:spcBef>
                        <a:spcPct val="50000"/>
                      </a:spcBef>
                      <a:buClr>
                        <a:srgbClr val="FF9900"/>
                      </a:buClr>
                    </a:pPr>
                    <a:r>
                      <a:rPr lang="en-US" altLang="en-US" sz="1500" dirty="0">
                        <a:solidFill>
                          <a:srgbClr val="000000"/>
                        </a:solidFill>
                        <a:latin typeface="Calibri" pitchFamily="34" charset="0"/>
                        <a:ea typeface="MS PGothic" pitchFamily="34" charset="-128"/>
                      </a:rPr>
                      <a:t>Apixaban better</a:t>
                    </a:r>
                  </a:p>
                </p:txBody>
              </p:sp>
              <p:sp>
                <p:nvSpPr>
                  <p:cNvPr id="3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10199" y="3868198"/>
                    <a:ext cx="147214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defTabSz="911180"/>
                    <a:endParaRPr lang="en-GB" sz="1600">
                      <a:solidFill>
                        <a:srgbClr val="76004B"/>
                      </a:solidFill>
                    </a:endParaRPr>
                  </a:p>
                </p:txBody>
              </p:sp>
            </p:grpSp>
            <p:sp>
              <p:nvSpPr>
                <p:cNvPr id="25" name="Line 44"/>
                <p:cNvSpPr>
                  <a:spLocks noChangeShapeType="1"/>
                </p:cNvSpPr>
                <p:nvPr/>
              </p:nvSpPr>
              <p:spPr bwMode="auto">
                <a:xfrm>
                  <a:off x="6699205" y="3551559"/>
                  <a:ext cx="587262" cy="0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1180"/>
                  <a:endParaRPr lang="en-GB" sz="1600">
                    <a:solidFill>
                      <a:srgbClr val="76004B"/>
                    </a:solidFill>
                  </a:endParaRPr>
                </a:p>
              </p:txBody>
            </p:sp>
            <p:grpSp>
              <p:nvGrpSpPr>
                <p:cNvPr id="26" name="Grouper 61"/>
                <p:cNvGrpSpPr>
                  <a:grpSpLocks/>
                </p:cNvGrpSpPr>
                <p:nvPr/>
              </p:nvGrpSpPr>
              <p:grpSpPr bwMode="auto">
                <a:xfrm>
                  <a:off x="5792536" y="1413525"/>
                  <a:ext cx="1306302" cy="629750"/>
                  <a:chOff x="6523081" y="1993713"/>
                  <a:chExt cx="1448086" cy="559218"/>
                </a:xfrm>
              </p:grpSpPr>
              <p:grpSp>
                <p:nvGrpSpPr>
                  <p:cNvPr id="27" name="Grouper 61"/>
                  <p:cNvGrpSpPr>
                    <a:grpSpLocks/>
                  </p:cNvGrpSpPr>
                  <p:nvPr/>
                </p:nvGrpSpPr>
                <p:grpSpPr bwMode="auto">
                  <a:xfrm>
                    <a:off x="6523081" y="2454819"/>
                    <a:ext cx="708165" cy="98112"/>
                    <a:chOff x="6597812" y="3886335"/>
                    <a:chExt cx="707633" cy="98112"/>
                  </a:xfrm>
                </p:grpSpPr>
                <p:sp>
                  <p:nvSpPr>
                    <p:cNvPr id="3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97812" y="3935393"/>
                      <a:ext cx="70763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3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8930" y="3886335"/>
                      <a:ext cx="111774" cy="9811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defTabSz="110932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endParaRPr lang="fr-FR" altLang="en-US" sz="1600">
                        <a:solidFill>
                          <a:srgbClr val="76004B"/>
                        </a:solidFill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</p:grpSp>
              <p:grpSp>
                <p:nvGrpSpPr>
                  <p:cNvPr id="28" name="Grouper 62"/>
                  <p:cNvGrpSpPr>
                    <a:grpSpLocks/>
                  </p:cNvGrpSpPr>
                  <p:nvPr/>
                </p:nvGrpSpPr>
                <p:grpSpPr bwMode="auto">
                  <a:xfrm>
                    <a:off x="6548486" y="1993713"/>
                    <a:ext cx="1422681" cy="334018"/>
                    <a:chOff x="6487711" y="3543685"/>
                    <a:chExt cx="1422578" cy="334018"/>
                  </a:xfrm>
                </p:grpSpPr>
                <p:sp>
                  <p:nvSpPr>
                    <p:cNvPr id="2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7711" y="3828646"/>
                      <a:ext cx="69223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30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92996" y="3779591"/>
                      <a:ext cx="111850" cy="9811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defTabSz="110932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endParaRPr lang="fr-FR" altLang="en-US" sz="1600">
                        <a:solidFill>
                          <a:srgbClr val="76004B"/>
                        </a:solidFill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3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13214" y="3592738"/>
                      <a:ext cx="997075" cy="0"/>
                    </a:xfrm>
                    <a:prstGeom prst="line">
                      <a:avLst/>
                    </a:prstGeom>
                    <a:solidFill>
                      <a:schemeClr val="accent4"/>
                    </a:solidFill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1180"/>
                      <a:endParaRPr lang="en-GB" sz="1600">
                        <a:solidFill>
                          <a:srgbClr val="76004B"/>
                        </a:solidFill>
                      </a:endParaRPr>
                    </a:p>
                  </p:txBody>
                </p:sp>
                <p:sp>
                  <p:nvSpPr>
                    <p:cNvPr id="3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71992" y="3543685"/>
                      <a:ext cx="111850" cy="9811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defTabSz="1109320">
                        <a:lnSpc>
                          <a:spcPct val="90000"/>
                        </a:lnSpc>
                        <a:spcBef>
                          <a:spcPct val="30000"/>
                        </a:spcBef>
                        <a:buClr>
                          <a:srgbClr val="FF9900"/>
                        </a:buClr>
                      </a:pPr>
                      <a:endParaRPr lang="fr-FR" altLang="en-US" sz="1600">
                        <a:solidFill>
                          <a:srgbClr val="76004B"/>
                        </a:solidFill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er 61"/>
              <p:cNvGrpSpPr>
                <a:grpSpLocks/>
              </p:cNvGrpSpPr>
              <p:nvPr/>
            </p:nvGrpSpPr>
            <p:grpSpPr bwMode="auto">
              <a:xfrm>
                <a:off x="7602806" y="-1218069"/>
                <a:ext cx="1099924" cy="767343"/>
                <a:chOff x="6510383" y="2067063"/>
                <a:chExt cx="914581" cy="506641"/>
              </a:xfrm>
            </p:grpSpPr>
            <p:sp>
              <p:nvSpPr>
                <p:cNvPr id="16" name="Line 37"/>
                <p:cNvSpPr>
                  <a:spLocks noChangeShapeType="1"/>
                </p:cNvSpPr>
                <p:nvPr/>
              </p:nvSpPr>
              <p:spPr bwMode="auto">
                <a:xfrm>
                  <a:off x="6510383" y="2573704"/>
                  <a:ext cx="504925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1180"/>
                  <a:endParaRPr lang="en-GB" sz="1600">
                    <a:solidFill>
                      <a:srgbClr val="76004B"/>
                    </a:solidFill>
                  </a:endParaRPr>
                </a:p>
              </p:txBody>
            </p:sp>
            <p:grpSp>
              <p:nvGrpSpPr>
                <p:cNvPr id="17" name="Grouper 62"/>
                <p:cNvGrpSpPr>
                  <a:grpSpLocks/>
                </p:cNvGrpSpPr>
                <p:nvPr/>
              </p:nvGrpSpPr>
              <p:grpSpPr bwMode="auto">
                <a:xfrm>
                  <a:off x="6580247" y="2067063"/>
                  <a:ext cx="844717" cy="323578"/>
                  <a:chOff x="6519462" y="3617035"/>
                  <a:chExt cx="844655" cy="323578"/>
                </a:xfrm>
              </p:grpSpPr>
              <p:sp>
                <p:nvSpPr>
                  <p:cNvPr id="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6538514" y="3891965"/>
                    <a:ext cx="55886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1180"/>
                    <a:endParaRPr lang="en-GB" sz="1600">
                      <a:solidFill>
                        <a:srgbClr val="76004B"/>
                      </a:solidFill>
                    </a:endParaRPr>
                  </a:p>
                </p:txBody>
              </p:sp>
              <p:sp>
                <p:nvSpPr>
                  <p:cNvPr id="1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6785952" y="3843318"/>
                    <a:ext cx="111850" cy="9729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defTabSz="1109320">
                      <a:lnSpc>
                        <a:spcPct val="90000"/>
                      </a:lnSpc>
                      <a:spcBef>
                        <a:spcPct val="30000"/>
                      </a:spcBef>
                      <a:buClr>
                        <a:srgbClr val="FF9900"/>
                      </a:buClr>
                    </a:pPr>
                    <a:endParaRPr lang="fr-FR" altLang="en-US" sz="1600">
                      <a:solidFill>
                        <a:srgbClr val="76004B"/>
                      </a:solidFill>
                      <a:latin typeface="Calibri" pitchFamily="34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6519462" y="3665684"/>
                    <a:ext cx="84465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1180"/>
                    <a:endParaRPr lang="en-GB" sz="1600">
                      <a:solidFill>
                        <a:srgbClr val="76004B"/>
                      </a:solidFill>
                    </a:endParaRPr>
                  </a:p>
                </p:txBody>
              </p:sp>
              <p:sp>
                <p:nvSpPr>
                  <p:cNvPr id="2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6896826" y="3617035"/>
                    <a:ext cx="111850" cy="97295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defTabSz="1109320">
                      <a:lnSpc>
                        <a:spcPct val="90000"/>
                      </a:lnSpc>
                      <a:spcBef>
                        <a:spcPct val="30000"/>
                      </a:spcBef>
                      <a:buClr>
                        <a:srgbClr val="FF9900"/>
                      </a:buClr>
                    </a:pPr>
                    <a:endParaRPr lang="fr-FR" altLang="en-US" sz="1600">
                      <a:solidFill>
                        <a:srgbClr val="76004B"/>
                      </a:solidFill>
                      <a:latin typeface="Calibri" pitchFamily="34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</p:grpSp>
        </p:grpSp>
        <p:sp>
          <p:nvSpPr>
            <p:cNvPr id="13" name="Rectangle 64"/>
            <p:cNvSpPr>
              <a:spLocks noChangeArrowheads="1"/>
            </p:cNvSpPr>
            <p:nvPr/>
          </p:nvSpPr>
          <p:spPr bwMode="auto">
            <a:xfrm>
              <a:off x="10529946" y="4864490"/>
              <a:ext cx="180000" cy="1556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1109320"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</a:pPr>
              <a:endParaRPr lang="fr-FR" altLang="en-US" sz="160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12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60" y="103075"/>
            <a:ext cx="11039789" cy="1047976"/>
          </a:xfrm>
          <a:prstGeom prst="rect">
            <a:avLst/>
          </a:prstGeom>
        </p:spPr>
        <p:txBody>
          <a:bodyPr/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 smtClean="0"/>
              <a:t>Upotreba</a:t>
            </a:r>
            <a:r>
              <a:rPr lang="en-GB" sz="4400" dirty="0" smtClean="0"/>
              <a:t> </a:t>
            </a:r>
            <a:r>
              <a:rPr lang="en-GB" sz="4400" dirty="0" err="1" smtClean="0"/>
              <a:t>reducirane</a:t>
            </a:r>
            <a:r>
              <a:rPr lang="en-GB" sz="4400" dirty="0" smtClean="0"/>
              <a:t> doze u </a:t>
            </a:r>
            <a:r>
              <a:rPr lang="en-GB" sz="4400" dirty="0" err="1" smtClean="0"/>
              <a:t>kliničkoj</a:t>
            </a:r>
            <a:r>
              <a:rPr lang="en-GB" sz="4400" dirty="0" smtClean="0"/>
              <a:t> </a:t>
            </a:r>
            <a:r>
              <a:rPr lang="en-GB" sz="4400" dirty="0" err="1" smtClean="0"/>
              <a:t>praksi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6186" y="1125012"/>
            <a:ext cx="11038563" cy="44968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chemeClr val="tx1"/>
                </a:solidFill>
              </a:rPr>
              <a:t>Pravi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razlog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za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povećano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propisivanje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niže</a:t>
            </a:r>
            <a:r>
              <a:rPr lang="en-GB" sz="2000" b="1" dirty="0" smtClean="0">
                <a:solidFill>
                  <a:schemeClr val="tx1"/>
                </a:solidFill>
              </a:rPr>
              <a:t> doze u </a:t>
            </a:r>
            <a:r>
              <a:rPr lang="en-GB" sz="2000" b="1" dirty="0" err="1" smtClean="0">
                <a:solidFill>
                  <a:schemeClr val="tx1"/>
                </a:solidFill>
              </a:rPr>
              <a:t>kliničkoj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praksi</a:t>
            </a:r>
            <a:r>
              <a:rPr lang="en-GB" sz="2000" b="1" dirty="0" smtClean="0">
                <a:solidFill>
                  <a:schemeClr val="tx1"/>
                </a:solidFill>
              </a:rPr>
              <a:t>  je </a:t>
            </a:r>
            <a:r>
              <a:rPr lang="en-GB" sz="2000" b="1" dirty="0" err="1" smtClean="0">
                <a:solidFill>
                  <a:schemeClr val="tx1"/>
                </a:solidFill>
              </a:rPr>
              <a:t>nejasan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Populacija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uključena</a:t>
            </a:r>
            <a:r>
              <a:rPr lang="en-GB" sz="2000" dirty="0" smtClean="0">
                <a:solidFill>
                  <a:schemeClr val="tx1"/>
                </a:solidFill>
              </a:rPr>
              <a:t> u RWD </a:t>
            </a:r>
            <a:r>
              <a:rPr lang="en-GB" sz="2000" dirty="0" err="1" smtClean="0">
                <a:solidFill>
                  <a:schemeClr val="tx1"/>
                </a:solidFill>
              </a:rPr>
              <a:t>analize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razlikuje</a:t>
            </a:r>
            <a:r>
              <a:rPr lang="en-GB" sz="2000" dirty="0" smtClean="0">
                <a:solidFill>
                  <a:schemeClr val="tx1"/>
                </a:solidFill>
              </a:rPr>
              <a:t> se od one </a:t>
            </a:r>
            <a:r>
              <a:rPr lang="en-GB" sz="2000" dirty="0" err="1" smtClean="0">
                <a:solidFill>
                  <a:schemeClr val="tx1"/>
                </a:solidFill>
              </a:rPr>
              <a:t>uključene</a:t>
            </a:r>
            <a:r>
              <a:rPr lang="en-GB" sz="2000" dirty="0" smtClean="0">
                <a:solidFill>
                  <a:schemeClr val="tx1"/>
                </a:solidFill>
              </a:rPr>
              <a:t> u </a:t>
            </a:r>
            <a:r>
              <a:rPr lang="en-GB" sz="2000" dirty="0" err="1" smtClean="0">
                <a:solidFill>
                  <a:schemeClr val="tx1"/>
                </a:solidFill>
              </a:rPr>
              <a:t>randomiziranim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kliničkim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ispitivanjima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što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može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biti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uzrok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zapaženim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razlikama</a:t>
            </a:r>
            <a:r>
              <a:rPr lang="en-GB" sz="2000" dirty="0" smtClean="0">
                <a:solidFill>
                  <a:schemeClr val="tx1"/>
                </a:solidFill>
              </a:rPr>
              <a:t> u </a:t>
            </a:r>
            <a:r>
              <a:rPr lang="en-GB" sz="2000" dirty="0" err="1" smtClean="0">
                <a:solidFill>
                  <a:schemeClr val="tx1"/>
                </a:solidFill>
              </a:rPr>
              <a:t>upotrebi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niže</a:t>
            </a:r>
            <a:r>
              <a:rPr lang="en-GB" sz="2000" dirty="0" smtClean="0">
                <a:solidFill>
                  <a:schemeClr val="tx1"/>
                </a:solidFill>
              </a:rPr>
              <a:t> doze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Propisivači</a:t>
            </a:r>
            <a:r>
              <a:rPr lang="en-GB" sz="2000" dirty="0" smtClean="0">
                <a:solidFill>
                  <a:schemeClr val="tx1"/>
                </a:solidFill>
              </a:rPr>
              <a:t> bi </a:t>
            </a:r>
            <a:r>
              <a:rPr lang="en-GB" sz="2000" dirty="0" err="1" smtClean="0">
                <a:solidFill>
                  <a:schemeClr val="tx1"/>
                </a:solidFill>
              </a:rPr>
              <a:t>mogli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razmotritri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dodatne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smjernice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(EHRA Practical Guide)</a:t>
            </a:r>
            <a:r>
              <a:rPr lang="en-GB" sz="2000" baseline="30000" dirty="0">
                <a:solidFill>
                  <a:schemeClr val="tx1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za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prilagodbu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doziranja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FF0000"/>
                </a:solidFill>
              </a:rPr>
              <a:t>Usprkos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povećanoj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upotrebi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niže</a:t>
            </a:r>
            <a:r>
              <a:rPr lang="en-GB" sz="2400" b="1" dirty="0" smtClean="0">
                <a:solidFill>
                  <a:srgbClr val="FF0000"/>
                </a:solidFill>
              </a:rPr>
              <a:t> doze u RWD u </a:t>
            </a:r>
            <a:r>
              <a:rPr lang="en-GB" sz="2400" b="1" dirty="0" err="1" smtClean="0">
                <a:solidFill>
                  <a:srgbClr val="FF0000"/>
                </a:solidFill>
              </a:rPr>
              <a:t>odnosu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na</a:t>
            </a:r>
            <a:r>
              <a:rPr lang="en-GB" sz="2400" b="1" dirty="0" smtClean="0">
                <a:solidFill>
                  <a:srgbClr val="FF0000"/>
                </a:solidFill>
              </a:rPr>
              <a:t> RCT, </a:t>
            </a:r>
            <a:r>
              <a:rPr lang="en-GB" sz="2400" b="1" dirty="0" err="1" smtClean="0">
                <a:solidFill>
                  <a:srgbClr val="FF0000"/>
                </a:solidFill>
              </a:rPr>
              <a:t>rezultati</a:t>
            </a:r>
            <a:r>
              <a:rPr lang="en-GB" sz="2400" b="1" dirty="0" smtClean="0">
                <a:solidFill>
                  <a:srgbClr val="FF0000"/>
                </a:solidFill>
              </a:rPr>
              <a:t> u </a:t>
            </a:r>
            <a:r>
              <a:rPr lang="en-GB" sz="2400" b="1" dirty="0" err="1" smtClean="0">
                <a:solidFill>
                  <a:srgbClr val="FF0000"/>
                </a:solidFill>
              </a:rPr>
              <a:t>kliničkoj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praksi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komplementarni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su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onima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iz</a:t>
            </a:r>
            <a:r>
              <a:rPr lang="en-GB" sz="2400" b="1" dirty="0" smtClean="0">
                <a:solidFill>
                  <a:srgbClr val="FF0000"/>
                </a:solidFill>
              </a:rPr>
              <a:t> ARISTOTLE-a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214241" y="5876546"/>
            <a:ext cx="11044366" cy="308485"/>
          </a:xfrm>
          <a:prstGeom prst="rect">
            <a:avLst/>
          </a:prstGeom>
        </p:spPr>
        <p:txBody>
          <a:bodyPr/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900" dirty="0" smtClean="0"/>
              <a:t>EHRA: European Heart Rhythm Association; RWD: real-world data.</a:t>
            </a:r>
            <a:endParaRPr lang="en-GB" sz="9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256" y="3"/>
            <a:ext cx="11039789" cy="1047976"/>
          </a:xfrm>
          <a:prstGeom prst="rect">
            <a:avLst/>
          </a:prstGeom>
        </p:spPr>
        <p:txBody>
          <a:bodyPr lIns="121634" tIns="60816" rIns="121634" bIns="60816" anchor="ctr">
            <a:normAutofit fontScale="97500"/>
          </a:bodyPr>
          <a:lstStyle>
            <a:lvl1pPr algn="l" defTabSz="913298" rtl="0" eaLnBrk="1" latinLnBrk="0" hangingPunct="1">
              <a:spcBef>
                <a:spcPct val="0"/>
              </a:spcBef>
              <a:buNone/>
              <a:defRPr lang="en-GB" sz="2800" kern="1200" dirty="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sz="1800"/>
          </a:p>
        </p:txBody>
      </p:sp>
      <p:sp>
        <p:nvSpPr>
          <p:cNvPr id="6" name="Text Placeholder 17"/>
          <p:cNvSpPr txBox="1">
            <a:spLocks/>
          </p:cNvSpPr>
          <p:nvPr/>
        </p:nvSpPr>
        <p:spPr>
          <a:xfrm>
            <a:off x="2684576" y="6287984"/>
            <a:ext cx="9309476" cy="506945"/>
          </a:xfrm>
          <a:prstGeom prst="rect">
            <a:avLst/>
          </a:prstGeom>
        </p:spPr>
        <p:txBody>
          <a:bodyPr/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bg1"/>
                </a:solidFill>
              </a:rPr>
              <a:t>1. </a:t>
            </a:r>
            <a:r>
              <a:rPr lang="en-GB" sz="1050" dirty="0" err="1" smtClean="0">
                <a:solidFill>
                  <a:schemeClr val="bg1"/>
                </a:solidFill>
              </a:rPr>
              <a:t>Heidbuchel</a:t>
            </a:r>
            <a:r>
              <a:rPr lang="en-GB" sz="1050" dirty="0" smtClean="0">
                <a:solidFill>
                  <a:schemeClr val="bg1"/>
                </a:solidFill>
              </a:rPr>
              <a:t> H, et al. </a:t>
            </a:r>
            <a:r>
              <a:rPr lang="en-GB" sz="1050" i="1" dirty="0" err="1" smtClean="0">
                <a:solidFill>
                  <a:schemeClr val="bg1"/>
                </a:solidFill>
              </a:rPr>
              <a:t>Europace</a:t>
            </a:r>
            <a:r>
              <a:rPr lang="en-GB" sz="1050" dirty="0" smtClean="0">
                <a:solidFill>
                  <a:schemeClr val="bg1"/>
                </a:solidFill>
              </a:rPr>
              <a:t> 2015;17:1467</a:t>
            </a:r>
            <a:r>
              <a:rPr lang="en-GB" sz="1050" dirty="0" smtClean="0">
                <a:solidFill>
                  <a:schemeClr val="bg1"/>
                </a:solidFill>
                <a:sym typeface="Symbol"/>
              </a:rPr>
              <a:t>1</a:t>
            </a:r>
            <a:r>
              <a:rPr lang="en-GB" sz="1050" dirty="0" smtClean="0">
                <a:solidFill>
                  <a:schemeClr val="bg1"/>
                </a:solidFill>
              </a:rPr>
              <a:t>507.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522314" y="5"/>
            <a:ext cx="11462361" cy="1047733"/>
          </a:xfrm>
          <a:prstGeom prst="rect">
            <a:avLst/>
          </a:prstGeom>
        </p:spPr>
        <p:txBody>
          <a:bodyPr vert="horz" lIns="121802" tIns="60901" rIns="121802" bIns="60901" rtlCol="0" anchor="ctr">
            <a:noAutofit/>
          </a:bodyPr>
          <a:lstStyle>
            <a:lvl1pPr algn="l" defTabSz="1217880" rtl="0" eaLnBrk="1" latinLnBrk="0" hangingPunct="1">
              <a:spcBef>
                <a:spcPct val="0"/>
              </a:spcBef>
              <a:buNone/>
              <a:defRPr lang="en-GB" sz="3700" kern="120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Doziranje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Apiksabana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prevenciju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MU u</a:t>
            </a: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NVAF: </a:t>
            </a:r>
            <a:b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redukcija doze prema ABC-kriteriju</a:t>
            </a:r>
            <a:r>
              <a:rPr kumimoji="0" lang="da-DK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27497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 Placeholder 9"/>
          <p:cNvSpPr txBox="1">
            <a:spLocks/>
          </p:cNvSpPr>
          <p:nvPr/>
        </p:nvSpPr>
        <p:spPr>
          <a:xfrm>
            <a:off x="6191293" y="6286523"/>
            <a:ext cx="5821643" cy="506828"/>
          </a:xfrm>
          <a:prstGeom prst="rect">
            <a:avLst/>
          </a:prstGeom>
        </p:spPr>
        <p:txBody>
          <a:bodyPr vert="horz" lIns="121802" tIns="60901" rIns="121802" bIns="60901" rtlCol="0" anchor="ctr">
            <a:noAutofit/>
          </a:bodyPr>
          <a:lstStyle>
            <a:lvl1pPr marL="456675" indent="-456675" algn="r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75" marR="0" lvl="0" indent="-456675" algn="r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Apixaban SmPC. Available at http://www.ema.europa.eu.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9404" y="6061392"/>
            <a:ext cx="7979439" cy="787400"/>
          </a:xfrm>
          <a:prstGeom prst="rect">
            <a:avLst/>
          </a:prstGeom>
        </p:spPr>
        <p:txBody>
          <a:bodyPr vert="horz" lIns="81127" tIns="81127" rIns="81127" bIns="81127" rtlCol="0" anchor="b" anchorCtr="0">
            <a:noAutofit/>
          </a:bodyPr>
          <a:lstStyle>
            <a:lvl1pPr marL="0" indent="0" algn="l" defTabSz="3427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56905" indent="-214203" algn="l" defTabSz="3427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14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99618" indent="-214203" algn="l" defTabSz="342704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156650" indent="-12852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11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499363" indent="-12852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8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4916" indent="-17136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629" indent="-17136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342" indent="-17136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065" indent="-171362" algn="l" defTabSz="34270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707" marR="0" lvl="0" indent="-405707" algn="l" defTabSz="342704" rtl="0" eaLnBrk="1" fontAlgn="auto" latinLnBrk="0" hangingPunct="1">
              <a:lnSpc>
                <a:spcPts val="177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8072" y="1607561"/>
            <a:ext cx="9745152" cy="4529829"/>
            <a:chOff x="2247873" y="1647223"/>
            <a:chExt cx="9745152" cy="45298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9624" y="2607897"/>
              <a:ext cx="864160" cy="82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39624" y="4684613"/>
              <a:ext cx="843689" cy="80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ounded Rectangle 46"/>
            <p:cNvSpPr/>
            <p:nvPr/>
          </p:nvSpPr>
          <p:spPr>
            <a:xfrm>
              <a:off x="2255576" y="4425163"/>
              <a:ext cx="9729081" cy="1680000"/>
            </a:xfrm>
            <a:prstGeom prst="roundRect">
              <a:avLst>
                <a:gd name="adj" fmla="val 11640"/>
              </a:avLst>
            </a:prstGeom>
            <a:noFill/>
            <a:ln w="19050" cap="flat" cmpd="sng" algn="ctr">
              <a:solidFill>
                <a:srgbClr val="27497F"/>
              </a:solidFill>
              <a:prstDash val="solid"/>
            </a:ln>
            <a:effectLst/>
          </p:spPr>
          <p:txBody>
            <a:bodyPr lIns="162332" tIns="81166" rIns="162332" bIns="81166" rtlCol="0" anchor="ctr"/>
            <a:lstStyle/>
            <a:p>
              <a:pPr marL="0" marR="0" lvl="0" indent="0" algn="ctr" defTabSz="9134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33"/>
            <p:cNvSpPr/>
            <p:nvPr/>
          </p:nvSpPr>
          <p:spPr>
            <a:xfrm>
              <a:off x="2255576" y="2004158"/>
              <a:ext cx="9729094" cy="2352000"/>
            </a:xfrm>
            <a:prstGeom prst="roundRect">
              <a:avLst>
                <a:gd name="adj" fmla="val 11640"/>
              </a:avLst>
            </a:prstGeom>
            <a:noFill/>
            <a:ln w="19050" cap="flat" cmpd="sng" algn="ctr">
              <a:solidFill>
                <a:srgbClr val="27497F"/>
              </a:solidFill>
              <a:prstDash val="solid"/>
            </a:ln>
            <a:effectLst/>
          </p:spPr>
          <p:txBody>
            <a:bodyPr lIns="162332" tIns="81166" rIns="162332" bIns="81166" rtlCol="0" anchor="ctr"/>
            <a:lstStyle/>
            <a:p>
              <a:pPr marL="0" marR="0" lvl="0" indent="0" algn="ctr" defTabSz="9134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4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2247873" y="1647223"/>
              <a:ext cx="8102388" cy="456305"/>
            </a:xfrm>
            <a:prstGeom prst="rect">
              <a:avLst/>
            </a:prstGeom>
          </p:spPr>
          <p:txBody>
            <a:bodyPr wrap="square" lIns="162332" tIns="81166" rIns="162332" bIns="81166">
              <a:spAutoFit/>
            </a:bodyPr>
            <a:lstStyle/>
            <a:p>
              <a:pPr marL="0" marR="0" lvl="0" indent="0" defTabSz="9134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“ABC” </a:t>
              </a:r>
              <a:r>
                <a:rPr kumimoji="0" lang="en-GB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kriteriji</a:t>
              </a:r>
              <a:r>
                <a:rPr kumimoji="0" lang="en-GB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GB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za</a:t>
              </a:r>
              <a:r>
                <a:rPr kumimoji="0" lang="en-GB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GB" sz="1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snjiženje</a:t>
              </a:r>
              <a:r>
                <a:rPr kumimoji="0" lang="en-GB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doze: </a:t>
              </a:r>
              <a:endParaRPr kumimoji="0" lang="fr-FR" sz="1900" b="1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1" name="Straight Connector 16"/>
            <p:cNvCxnSpPr>
              <a:stCxn id="21" idx="3"/>
            </p:cNvCxnSpPr>
            <p:nvPr/>
          </p:nvCxnSpPr>
          <p:spPr>
            <a:xfrm flipV="1">
              <a:off x="8889393" y="3083200"/>
              <a:ext cx="1152128" cy="463"/>
            </a:xfrm>
            <a:prstGeom prst="straightConnector1">
              <a:avLst/>
            </a:prstGeom>
            <a:noFill/>
            <a:ln w="31750" cap="sq" algn="ctr">
              <a:solidFill>
                <a:srgbClr val="27497F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" name="Straight Connector 16"/>
            <p:cNvCxnSpPr>
              <a:stCxn id="15" idx="3"/>
              <a:endCxn id="21" idx="1"/>
            </p:cNvCxnSpPr>
            <p:nvPr/>
          </p:nvCxnSpPr>
          <p:spPr>
            <a:xfrm>
              <a:off x="5807055" y="2396307"/>
              <a:ext cx="728407" cy="687356"/>
            </a:xfrm>
            <a:prstGeom prst="straightConnector1">
              <a:avLst/>
            </a:prstGeom>
            <a:noFill/>
            <a:ln w="31750" cap="sq" algn="ctr">
              <a:solidFill>
                <a:srgbClr val="27497F"/>
              </a:solidFill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Straight Connector 16"/>
            <p:cNvCxnSpPr>
              <a:stCxn id="16" idx="3"/>
              <a:endCxn id="21" idx="1"/>
            </p:cNvCxnSpPr>
            <p:nvPr/>
          </p:nvCxnSpPr>
          <p:spPr>
            <a:xfrm>
              <a:off x="5807055" y="3076677"/>
              <a:ext cx="728407" cy="6986"/>
            </a:xfrm>
            <a:prstGeom prst="straightConnector1">
              <a:avLst/>
            </a:prstGeom>
            <a:noFill/>
            <a:ln w="31750" cap="sq" algn="ctr">
              <a:solidFill>
                <a:srgbClr val="27497F"/>
              </a:solidFill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Straight Connector 16"/>
            <p:cNvCxnSpPr>
              <a:stCxn id="17" idx="3"/>
              <a:endCxn id="21" idx="1"/>
            </p:cNvCxnSpPr>
            <p:nvPr/>
          </p:nvCxnSpPr>
          <p:spPr>
            <a:xfrm flipV="1">
              <a:off x="5807055" y="3083663"/>
              <a:ext cx="728407" cy="736822"/>
            </a:xfrm>
            <a:prstGeom prst="straightConnector1">
              <a:avLst/>
            </a:prstGeom>
            <a:noFill/>
            <a:ln w="31750" cap="sq" algn="ctr">
              <a:solidFill>
                <a:srgbClr val="27497F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Rounded Rectangle 8"/>
            <p:cNvSpPr/>
            <p:nvPr/>
          </p:nvSpPr>
          <p:spPr>
            <a:xfrm>
              <a:off x="2400991" y="2096307"/>
              <a:ext cx="3406064" cy="6000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p:spPr>
          <p:txBody>
            <a:bodyPr lIns="162332" tIns="81166" rIns="162332" bIns="81166" anchor="ctr"/>
            <a:lstStyle/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A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ge ≥ 80 years</a:t>
              </a:r>
            </a:p>
          </p:txBody>
        </p:sp>
        <p:sp>
          <p:nvSpPr>
            <p:cNvPr id="16" name="Rounded Rectangle 10"/>
            <p:cNvSpPr/>
            <p:nvPr/>
          </p:nvSpPr>
          <p:spPr>
            <a:xfrm>
              <a:off x="2400991" y="2776677"/>
              <a:ext cx="3406064" cy="6000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p:spPr>
          <p:txBody>
            <a:bodyPr lIns="162332" tIns="81166" rIns="162332" bIns="81166" anchor="ctr"/>
            <a:lstStyle/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B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ody weight ≤ 60 kg</a:t>
              </a:r>
            </a:p>
          </p:txBody>
        </p:sp>
        <p:sp>
          <p:nvSpPr>
            <p:cNvPr id="17" name="Rounded Rectangle 12"/>
            <p:cNvSpPr/>
            <p:nvPr/>
          </p:nvSpPr>
          <p:spPr>
            <a:xfrm>
              <a:off x="2400991" y="3460485"/>
              <a:ext cx="3406064" cy="7200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p:spPr>
          <p:txBody>
            <a:bodyPr lIns="162332" tIns="81166" rIns="162332" bIns="81166" anchor="ctr"/>
            <a:lstStyle/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C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reatinine in serum</a:t>
              </a:r>
            </a:p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≥ 1.5 mg/</a:t>
              </a:r>
              <a:r>
                <a:rPr kumimoji="0" lang="en-US" sz="2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dL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(133 µmol/L)</a:t>
              </a:r>
            </a:p>
          </p:txBody>
        </p:sp>
        <p:sp>
          <p:nvSpPr>
            <p:cNvPr id="18" name="TextBox 31"/>
            <p:cNvSpPr txBox="1"/>
            <p:nvPr/>
          </p:nvSpPr>
          <p:spPr>
            <a:xfrm>
              <a:off x="9281452" y="3337241"/>
              <a:ext cx="2711573" cy="820511"/>
            </a:xfrm>
            <a:prstGeom prst="rect">
              <a:avLst/>
            </a:prstGeom>
            <a:noFill/>
          </p:spPr>
          <p:txBody>
            <a:bodyPr wrap="square" lIns="162332" tIns="81166" rIns="162332" bIns="81166" rtlCol="0">
              <a:spAutoFit/>
            </a:bodyPr>
            <a:lstStyle/>
            <a:p>
              <a:pPr marL="0" marR="0" lvl="0" indent="0" algn="ctr" defTabSz="9134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Apiksaban</a:t>
              </a:r>
              <a:r>
                <a:rPr kumimoji="0" lang="en-GB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2.5 mg</a:t>
              </a:r>
              <a:b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twice daily</a:t>
              </a:r>
            </a:p>
          </p:txBody>
        </p:sp>
        <p:cxnSp>
          <p:nvCxnSpPr>
            <p:cNvPr id="19" name="Straight Connector 16"/>
            <p:cNvCxnSpPr/>
            <p:nvPr/>
          </p:nvCxnSpPr>
          <p:spPr>
            <a:xfrm>
              <a:off x="5816600" y="5156896"/>
              <a:ext cx="4224000" cy="2117"/>
            </a:xfrm>
            <a:prstGeom prst="straightConnector1">
              <a:avLst/>
            </a:prstGeom>
            <a:noFill/>
            <a:ln w="31750" cap="sq" algn="ctr">
              <a:solidFill>
                <a:srgbClr val="27497F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" name="Rounded Rectangle 44"/>
            <p:cNvSpPr/>
            <p:nvPr/>
          </p:nvSpPr>
          <p:spPr>
            <a:xfrm>
              <a:off x="2392432" y="4684613"/>
              <a:ext cx="3408000" cy="10080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p:spPr>
          <p:txBody>
            <a:bodyPr lIns="162332" tIns="81166" rIns="162332" bIns="81166" anchor="ctr"/>
            <a:lstStyle/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Teško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bubrežno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oštećenje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/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CrCl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: 15–29 mL/min</a:t>
              </a:r>
            </a:p>
          </p:txBody>
        </p:sp>
        <p:sp>
          <p:nvSpPr>
            <p:cNvPr id="21" name="Rounded Rectangle 16"/>
            <p:cNvSpPr/>
            <p:nvPr/>
          </p:nvSpPr>
          <p:spPr>
            <a:xfrm>
              <a:off x="6535462" y="2683307"/>
              <a:ext cx="2353931" cy="800711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woPt" dir="t">
                <a:rot lat="0" lon="0" rev="10800000"/>
              </a:lightRig>
            </a:scene3d>
            <a:sp3d prstMaterial="matte"/>
          </p:spPr>
          <p:txBody>
            <a:bodyPr lIns="162332" tIns="81166" rIns="162332" bIns="81166" anchor="ctr"/>
            <a:lstStyle/>
            <a:p>
              <a:pPr marL="0" marR="0" lvl="0" indent="0" algn="ctr" defTabSz="1622999" eaLnBrk="1" fontAlgn="base" latinLnBrk="0" hangingPunct="1">
                <a:lnSpc>
                  <a:spcPct val="100000"/>
                </a:lnSpc>
                <a:spcBef>
                  <a:spcPts val="53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Najmanje</a:t>
              </a:r>
              <a:r>
                <a: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2 </a:t>
              </a:r>
              <a:r>
                <a:rPr kumimoji="0" lang="en-US" sz="2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značajke</a:t>
              </a:r>
              <a:endPara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9281452" y="5356541"/>
              <a:ext cx="2711573" cy="820511"/>
            </a:xfrm>
            <a:prstGeom prst="rect">
              <a:avLst/>
            </a:prstGeom>
            <a:noFill/>
          </p:spPr>
          <p:txBody>
            <a:bodyPr wrap="square" lIns="162332" tIns="81166" rIns="162332" bIns="81166" rtlCol="0">
              <a:spAutoFit/>
            </a:bodyPr>
            <a:lstStyle/>
            <a:p>
              <a:pPr marL="0" marR="0" lvl="0" indent="0" algn="ctr" defTabSz="9134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Apiksaban</a:t>
              </a:r>
              <a:r>
                <a:rPr kumimoji="0" lang="en-GB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2.5 mg</a:t>
              </a:r>
              <a:b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Calibri"/>
                </a:rPr>
                <a:t>twice daily</a:t>
              </a:r>
            </a:p>
          </p:txBody>
        </p:sp>
      </p:grpSp>
      <p:sp>
        <p:nvSpPr>
          <p:cNvPr id="24" name="Content Placeholder 28"/>
          <p:cNvSpPr txBox="1">
            <a:spLocks/>
          </p:cNvSpPr>
          <p:nvPr/>
        </p:nvSpPr>
        <p:spPr>
          <a:xfrm>
            <a:off x="2255581" y="1047738"/>
            <a:ext cx="7368333" cy="477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168318" tIns="84159" rIns="168318" bIns="84159" rtlCol="0">
            <a:spAutoFit/>
          </a:bodyPr>
          <a:lstStyle>
            <a:lvl1pPr marL="456675" indent="-456675" algn="l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PREPORUČENA DOZA ELIQUISA JE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mg DVAPUT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DAN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826" y="1862841"/>
            <a:ext cx="11461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kern="0" dirty="0" smtClean="0">
                <a:solidFill>
                  <a:srgbClr val="FFFFFF"/>
                </a:solidFill>
              </a:rPr>
              <a:t>          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906" y="1862842"/>
            <a:ext cx="441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Sekundarna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prevencija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01" y="152437"/>
            <a:ext cx="10988676" cy="1094839"/>
          </a:xfrm>
          <a:prstGeom prst="rect">
            <a:avLst/>
          </a:prstGeom>
        </p:spPr>
        <p:txBody>
          <a:bodyPr vert="horz" wrap="square" lIns="0" tIns="47680" rIns="0" bIns="0" rtlCol="0">
            <a:spAutoFit/>
          </a:bodyPr>
          <a:lstStyle/>
          <a:p>
            <a:pPr marL="5080" marR="5080">
              <a:lnSpc>
                <a:spcPct val="100000"/>
              </a:lnSpc>
            </a:pPr>
            <a:r>
              <a:rPr sz="3400" spc="-70" dirty="0" smtClean="0"/>
              <a:t>O</a:t>
            </a:r>
            <a:r>
              <a:rPr sz="3400" spc="-45" dirty="0" smtClean="0"/>
              <a:t>A</a:t>
            </a:r>
            <a:r>
              <a:rPr lang="en-US" sz="3400" spc="-20" dirty="0" smtClean="0"/>
              <a:t>K-</a:t>
            </a:r>
            <a:r>
              <a:rPr lang="en-US" sz="3400" spc="-15" dirty="0" err="1" smtClean="0"/>
              <a:t>i</a:t>
            </a:r>
            <a:r>
              <a:rPr lang="en-US" sz="3400" spc="-15" dirty="0" smtClean="0"/>
              <a:t> </a:t>
            </a:r>
            <a:r>
              <a:rPr lang="en-US" sz="3400" spc="-15" dirty="0" err="1" smtClean="0"/>
              <a:t>su</a:t>
            </a:r>
            <a:r>
              <a:rPr lang="en-US" sz="3400" spc="-15" dirty="0" smtClean="0"/>
              <a:t> </a:t>
            </a:r>
            <a:r>
              <a:rPr lang="en-US" sz="3400" spc="-15" dirty="0" err="1" smtClean="0"/>
              <a:t>efikasniji</a:t>
            </a:r>
            <a:r>
              <a:rPr lang="en-US" sz="3400" spc="-15" dirty="0" smtClean="0"/>
              <a:t> od </a:t>
            </a:r>
            <a:r>
              <a:rPr sz="3400" spc="-15" dirty="0" err="1" smtClean="0"/>
              <a:t>aspirin</a:t>
            </a:r>
            <a:r>
              <a:rPr lang="en-US" sz="3400" spc="-15" dirty="0" err="1" smtClean="0"/>
              <a:t>a</a:t>
            </a:r>
            <a:r>
              <a:rPr sz="3400" spc="-35" dirty="0" smtClean="0"/>
              <a:t> </a:t>
            </a:r>
            <a:r>
              <a:rPr lang="en-US" sz="3400" spc="-35" dirty="0" err="1" smtClean="0"/>
              <a:t>za</a:t>
            </a:r>
            <a:r>
              <a:rPr lang="en-US" sz="3400" spc="-35" dirty="0" smtClean="0"/>
              <a:t> </a:t>
            </a:r>
            <a:r>
              <a:rPr lang="en-US" sz="3400" spc="-35" dirty="0" err="1" smtClean="0"/>
              <a:t>sekundarnu</a:t>
            </a:r>
            <a:r>
              <a:rPr lang="en-US" sz="3400" spc="-35" dirty="0" smtClean="0"/>
              <a:t> </a:t>
            </a:r>
            <a:r>
              <a:rPr lang="en-US" sz="3400" spc="-35" dirty="0" err="1" smtClean="0"/>
              <a:t>prevenciju</a:t>
            </a:r>
            <a:r>
              <a:rPr lang="en-US" sz="3400" spc="-35" dirty="0" smtClean="0"/>
              <a:t> </a:t>
            </a:r>
            <a:r>
              <a:rPr lang="en-US" sz="3400" spc="-35" dirty="0" err="1" smtClean="0"/>
              <a:t>moždanog</a:t>
            </a:r>
            <a:r>
              <a:rPr lang="en-US" sz="3400" spc="-35" dirty="0" smtClean="0"/>
              <a:t> </a:t>
            </a:r>
            <a:r>
              <a:rPr lang="en-US" sz="3400" spc="-35" dirty="0" err="1" smtClean="0"/>
              <a:t>udara</a:t>
            </a:r>
            <a:r>
              <a:rPr lang="en-US" sz="3400" spc="-35" dirty="0" smtClean="0"/>
              <a:t> u </a:t>
            </a:r>
            <a:r>
              <a:rPr sz="3400" spc="-10" dirty="0" smtClean="0"/>
              <a:t> </a:t>
            </a:r>
            <a:r>
              <a:rPr lang="en-US" sz="3400" spc="-20" dirty="0"/>
              <a:t>A</a:t>
            </a:r>
            <a:r>
              <a:rPr sz="3400" spc="-20" dirty="0" smtClean="0"/>
              <a:t>F</a:t>
            </a:r>
            <a:endParaRPr sz="3400" dirty="0"/>
          </a:p>
        </p:txBody>
      </p:sp>
      <p:sp>
        <p:nvSpPr>
          <p:cNvPr id="3" name="object 3"/>
          <p:cNvSpPr txBox="1"/>
          <p:nvPr/>
        </p:nvSpPr>
        <p:spPr>
          <a:xfrm>
            <a:off x="593309" y="1423113"/>
            <a:ext cx="11184069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35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2400" b="1" spc="-10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2400" b="1" spc="-3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76004A"/>
                </a:solidFill>
                <a:latin typeface="Calibri"/>
                <a:cs typeface="Calibri"/>
              </a:rPr>
              <a:t>ea</a:t>
            </a:r>
            <a:r>
              <a:rPr sz="2400" b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2400" b="1" dirty="0">
                <a:solidFill>
                  <a:srgbClr val="76004A"/>
                </a:solidFill>
                <a:latin typeface="Calibri"/>
                <a:cs typeface="Calibri"/>
              </a:rPr>
              <a:t> m</a:t>
            </a:r>
            <a:r>
              <a:rPr sz="2400" b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76004A"/>
                </a:solidFill>
                <a:latin typeface="Calibri"/>
                <a:cs typeface="Calibri"/>
              </a:rPr>
              <a:t>lti</a:t>
            </a:r>
            <a:r>
              <a:rPr sz="2400" b="1" dirty="0">
                <a:solidFill>
                  <a:srgbClr val="76004A"/>
                </a:solidFill>
                <a:latin typeface="Calibri"/>
                <a:cs typeface="Calibri"/>
              </a:rPr>
              <a:t>ce</a:t>
            </a:r>
            <a:r>
              <a:rPr sz="2400" b="1" spc="-3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2400" b="1" spc="-3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76004A"/>
                </a:solidFill>
                <a:latin typeface="Calibri"/>
                <a:cs typeface="Calibri"/>
              </a:rPr>
              <a:t>e </a:t>
            </a:r>
            <a:r>
              <a:rPr sz="2400" b="1" spc="-2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2400" b="1" spc="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2400" b="1" spc="-15" baseline="24305" dirty="0">
                <a:solidFill>
                  <a:srgbClr val="76004A"/>
                </a:solidFill>
                <a:latin typeface="Calibri"/>
                <a:cs typeface="Calibri"/>
              </a:rPr>
              <a:t>1</a:t>
            </a:r>
            <a:endParaRPr sz="2400" baseline="2430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007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5" dirty="0">
                <a:latin typeface="Calibri"/>
                <a:cs typeface="Calibri"/>
              </a:rPr>
              <a:t>-r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um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nor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sch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20" dirty="0">
                <a:latin typeface="Calibri"/>
                <a:cs typeface="Calibri"/>
              </a:rPr>
              <a:t> 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oll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222" y="5835574"/>
            <a:ext cx="9873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Pr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ry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ndpo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w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m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ova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55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on,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mbo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lis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tyls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licylic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AF</a:t>
            </a:r>
            <a:r>
              <a:rPr sz="1200" i="1" spc="-7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br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o;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C: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oagu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8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andom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 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si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6550" y="2695058"/>
            <a:ext cx="20926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r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6550" y="2695058"/>
            <a:ext cx="2092688" cy="2463735"/>
          </a:xfrm>
          <a:custGeom>
            <a:avLst/>
            <a:gdLst/>
            <a:ahLst/>
            <a:cxnLst/>
            <a:rect l="l" t="t" r="r" b="b"/>
            <a:pathLst>
              <a:path w="2092960" h="2463165">
                <a:moveTo>
                  <a:pt x="0" y="2462784"/>
                </a:moveTo>
                <a:lnTo>
                  <a:pt x="2092452" y="2462784"/>
                </a:lnTo>
                <a:lnTo>
                  <a:pt x="2092452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1489" y="4635557"/>
            <a:ext cx="2092688" cy="523361"/>
          </a:xfrm>
          <a:custGeom>
            <a:avLst/>
            <a:gdLst/>
            <a:ahLst/>
            <a:cxnLst/>
            <a:rect l="l" t="t" r="r" b="b"/>
            <a:pathLst>
              <a:path w="2092959" h="523239">
                <a:moveTo>
                  <a:pt x="0" y="522731"/>
                </a:moveTo>
                <a:lnTo>
                  <a:pt x="2092452" y="522731"/>
                </a:lnTo>
                <a:lnTo>
                  <a:pt x="20924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0172" y="2545668"/>
            <a:ext cx="0" cy="2612995"/>
          </a:xfrm>
          <a:custGeom>
            <a:avLst/>
            <a:gdLst/>
            <a:ahLst/>
            <a:cxnLst/>
            <a:rect l="l" t="t" r="r" b="b"/>
            <a:pathLst>
              <a:path h="2612390">
                <a:moveTo>
                  <a:pt x="0" y="261213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3792" y="5158409"/>
            <a:ext cx="5746637" cy="0"/>
          </a:xfrm>
          <a:custGeom>
            <a:avLst/>
            <a:gdLst/>
            <a:ahLst/>
            <a:cxnLst/>
            <a:rect l="l" t="t" r="r" b="b"/>
            <a:pathLst>
              <a:path w="5747384">
                <a:moveTo>
                  <a:pt x="0" y="0"/>
                </a:moveTo>
                <a:lnTo>
                  <a:pt x="574700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3793" y="4784943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3793" y="4411476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3793" y="4038011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3793" y="3666069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3793" y="3292602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3793" y="2919136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3793" y="2545668"/>
            <a:ext cx="5650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41197" y="3719298"/>
            <a:ext cx="306157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0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</a:pPr>
            <a:r>
              <a:rPr sz="1400" spc="-5" dirty="0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1233" y="5063620"/>
            <a:ext cx="1161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1197" y="4690334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1197" y="4317050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1197" y="3570479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1197" y="3197195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41197" y="2823909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1197" y="2450624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02600" y="5224802"/>
            <a:ext cx="110158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4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0" dirty="0">
                <a:latin typeface="Calibri"/>
                <a:cs typeface="Calibri"/>
              </a:rPr>
              <a:t>5</a:t>
            </a:r>
            <a:r>
              <a:rPr sz="1600" spc="-15" dirty="0">
                <a:latin typeface="Calibri"/>
                <a:cs typeface="Calibri"/>
              </a:rPr>
              <a:t>–4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70520" y="5224802"/>
            <a:ext cx="11403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SA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(30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5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/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66183" y="2392133"/>
            <a:ext cx="3746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66%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51736" y="4354848"/>
            <a:ext cx="3746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14%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8500" y="2965475"/>
            <a:ext cx="466638" cy="102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59543" y="3301029"/>
            <a:ext cx="7866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P&lt;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7829" y="6474736"/>
            <a:ext cx="316252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EA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FT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tud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1993;342:1255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1262.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57811" y="4798477"/>
            <a:ext cx="3625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71636" y="2692929"/>
            <a:ext cx="553998" cy="198991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St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0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r</a:t>
            </a:r>
            <a:r>
              <a:rPr sz="1800" b="1" dirty="0">
                <a:latin typeface="Calibri"/>
                <a:cs typeface="Calibri"/>
              </a:rPr>
              <a:t>isk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edu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%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1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5"/>
            <a:ext cx="10988676" cy="632953"/>
          </a:xfrm>
          <a:prstGeom prst="rect">
            <a:avLst/>
          </a:prstGeom>
        </p:spPr>
        <p:txBody>
          <a:bodyPr vert="horz" wrap="square" lIns="0" tIns="253452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pc="-160" dirty="0"/>
              <a:t>A</a:t>
            </a:r>
            <a:r>
              <a:rPr spc="-10" dirty="0"/>
              <a:t>V</a:t>
            </a:r>
            <a:r>
              <a:rPr dirty="0"/>
              <a:t>ER</a:t>
            </a:r>
            <a:r>
              <a:rPr spc="-35" dirty="0"/>
              <a:t>R</a:t>
            </a:r>
            <a:r>
              <a:rPr dirty="0"/>
              <a:t>O</a:t>
            </a:r>
            <a:r>
              <a:rPr spc="-35" dirty="0"/>
              <a:t>E</a:t>
            </a:r>
            <a:r>
              <a:rPr dirty="0"/>
              <a:t>S: </a:t>
            </a:r>
            <a:r>
              <a:rPr lang="en-US" dirty="0" err="1" smtClean="0"/>
              <a:t>dizajn</a:t>
            </a:r>
            <a:r>
              <a:rPr lang="en-US" dirty="0" smtClean="0"/>
              <a:t> </a:t>
            </a:r>
            <a:r>
              <a:rPr lang="en-US" dirty="0" err="1" smtClean="0"/>
              <a:t>studije</a:t>
            </a:r>
            <a:r>
              <a:rPr lang="en-US" dirty="0" smtClean="0"/>
              <a:t> </a:t>
            </a:r>
            <a:r>
              <a:rPr sz="3675" spc="15" baseline="24943" dirty="0" smtClean="0"/>
              <a:t>1,2</a:t>
            </a:r>
            <a:endParaRPr sz="3675" baseline="24943" dirty="0"/>
          </a:p>
        </p:txBody>
      </p:sp>
      <p:sp>
        <p:nvSpPr>
          <p:cNvPr id="3" name="object 3"/>
          <p:cNvSpPr/>
          <p:nvPr/>
        </p:nvSpPr>
        <p:spPr>
          <a:xfrm>
            <a:off x="7802747" y="1916651"/>
            <a:ext cx="3132682" cy="630066"/>
          </a:xfrm>
          <a:custGeom>
            <a:avLst/>
            <a:gdLst/>
            <a:ahLst/>
            <a:cxnLst/>
            <a:rect l="l" t="t" r="r" b="b"/>
            <a:pathLst>
              <a:path w="3133090" h="629919">
                <a:moveTo>
                  <a:pt x="3050781" y="0"/>
                </a:moveTo>
                <a:lnTo>
                  <a:pt x="79994" y="26"/>
                </a:lnTo>
                <a:lnTo>
                  <a:pt x="39535" y="11878"/>
                </a:lnTo>
                <a:lnTo>
                  <a:pt x="10879" y="41224"/>
                </a:lnTo>
                <a:lnTo>
                  <a:pt x="0" y="82092"/>
                </a:lnTo>
                <a:lnTo>
                  <a:pt x="26" y="549913"/>
                </a:lnTo>
                <a:lnTo>
                  <a:pt x="11878" y="590372"/>
                </a:lnTo>
                <a:lnTo>
                  <a:pt x="41224" y="619027"/>
                </a:lnTo>
                <a:lnTo>
                  <a:pt x="82092" y="629907"/>
                </a:lnTo>
                <a:lnTo>
                  <a:pt x="3052890" y="629880"/>
                </a:lnTo>
                <a:lnTo>
                  <a:pt x="3093347" y="618025"/>
                </a:lnTo>
                <a:lnTo>
                  <a:pt x="3122005" y="588679"/>
                </a:lnTo>
                <a:lnTo>
                  <a:pt x="3132886" y="547814"/>
                </a:lnTo>
                <a:lnTo>
                  <a:pt x="3132860" y="79983"/>
                </a:lnTo>
                <a:lnTo>
                  <a:pt x="3121001" y="39529"/>
                </a:lnTo>
                <a:lnTo>
                  <a:pt x="3091649" y="10877"/>
                </a:lnTo>
                <a:lnTo>
                  <a:pt x="3050781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3190" y="3005953"/>
            <a:ext cx="3132047" cy="377912"/>
          </a:xfrm>
          <a:custGeom>
            <a:avLst/>
            <a:gdLst/>
            <a:ahLst/>
            <a:cxnLst/>
            <a:rect l="l" t="t" r="r" b="b"/>
            <a:pathLst>
              <a:path w="3132454" h="377825">
                <a:moveTo>
                  <a:pt x="3061131" y="0"/>
                </a:moveTo>
                <a:lnTo>
                  <a:pt x="57921" y="1179"/>
                </a:lnTo>
                <a:lnTo>
                  <a:pt x="21287" y="20227"/>
                </a:lnTo>
                <a:lnTo>
                  <a:pt x="1478" y="56392"/>
                </a:lnTo>
                <a:lnTo>
                  <a:pt x="0" y="70865"/>
                </a:lnTo>
                <a:lnTo>
                  <a:pt x="1179" y="319801"/>
                </a:lnTo>
                <a:lnTo>
                  <a:pt x="20227" y="356435"/>
                </a:lnTo>
                <a:lnTo>
                  <a:pt x="56392" y="376244"/>
                </a:lnTo>
                <a:lnTo>
                  <a:pt x="70866" y="377723"/>
                </a:lnTo>
                <a:lnTo>
                  <a:pt x="3074075" y="376544"/>
                </a:lnTo>
                <a:lnTo>
                  <a:pt x="3110710" y="357495"/>
                </a:lnTo>
                <a:lnTo>
                  <a:pt x="3130518" y="321330"/>
                </a:lnTo>
                <a:lnTo>
                  <a:pt x="3131997" y="306857"/>
                </a:lnTo>
                <a:lnTo>
                  <a:pt x="3130818" y="57921"/>
                </a:lnTo>
                <a:lnTo>
                  <a:pt x="3111769" y="21287"/>
                </a:lnTo>
                <a:lnTo>
                  <a:pt x="3075605" y="1478"/>
                </a:lnTo>
                <a:lnTo>
                  <a:pt x="306113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8814" y="1442037"/>
            <a:ext cx="1860561" cy="280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1474" y="3383772"/>
            <a:ext cx="11357401" cy="3014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*</a:t>
            </a:r>
            <a:r>
              <a:rPr sz="1050" spc="-10" dirty="0">
                <a:latin typeface="Calibri"/>
                <a:cs typeface="Calibri"/>
              </a:rPr>
              <a:t>P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n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≥2</a:t>
            </a:r>
            <a:r>
              <a:rPr sz="1050" spc="-5" dirty="0">
                <a:latin typeface="Calibri"/>
                <a:cs typeface="Calibri"/>
              </a:rPr>
              <a:t> o</a:t>
            </a:r>
            <a:r>
              <a:rPr sz="1050" dirty="0">
                <a:latin typeface="Calibri"/>
                <a:cs typeface="Calibri"/>
              </a:rPr>
              <a:t>f 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 f</a:t>
            </a:r>
            <a:r>
              <a:rPr sz="1050" spc="-5" dirty="0">
                <a:latin typeface="Calibri"/>
                <a:cs typeface="Calibri"/>
              </a:rPr>
              <a:t>ollo</a:t>
            </a:r>
            <a:r>
              <a:rPr sz="1050" dirty="0">
                <a:latin typeface="Calibri"/>
                <a:cs typeface="Calibri"/>
              </a:rPr>
              <a:t>w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: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≥80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ye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,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we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≤60</a:t>
            </a:r>
            <a:r>
              <a:rPr sz="1050" spc="-5" dirty="0">
                <a:latin typeface="Calibri"/>
                <a:cs typeface="Calibri"/>
              </a:rPr>
              <a:t> k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, 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er</a:t>
            </a:r>
            <a:r>
              <a:rPr sz="1050" spc="-5" dirty="0">
                <a:latin typeface="Calibri"/>
                <a:cs typeface="Calibri"/>
              </a:rPr>
              <a:t>u</a:t>
            </a:r>
            <a:r>
              <a:rPr sz="1050" dirty="0">
                <a:latin typeface="Calibri"/>
                <a:cs typeface="Calibri"/>
              </a:rPr>
              <a:t>m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dirty="0">
                <a:latin typeface="Calibri"/>
                <a:cs typeface="Calibri"/>
              </a:rPr>
              <a:t>re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inin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≥1</a:t>
            </a:r>
            <a:r>
              <a:rPr sz="1050" spc="-5" dirty="0">
                <a:latin typeface="Calibri"/>
                <a:cs typeface="Calibri"/>
              </a:rPr>
              <a:t>.</a:t>
            </a:r>
            <a:r>
              <a:rPr sz="1050" dirty="0">
                <a:latin typeface="Calibri"/>
                <a:cs typeface="Calibri"/>
              </a:rPr>
              <a:t>5</a:t>
            </a:r>
            <a:r>
              <a:rPr sz="1050" spc="-5" dirty="0">
                <a:latin typeface="Calibri"/>
                <a:cs typeface="Calibri"/>
              </a:rPr>
              <a:t> m</a:t>
            </a:r>
            <a:r>
              <a:rPr sz="1050" spc="-10" dirty="0">
                <a:latin typeface="Calibri"/>
                <a:cs typeface="Calibri"/>
              </a:rPr>
              <a:t>g</a:t>
            </a:r>
            <a:r>
              <a:rPr sz="1050" dirty="0">
                <a:latin typeface="Calibri"/>
                <a:cs typeface="Calibri"/>
              </a:rPr>
              <a:t>/</a:t>
            </a:r>
            <a:r>
              <a:rPr sz="1050" spc="-5" dirty="0">
                <a:latin typeface="Calibri"/>
                <a:cs typeface="Calibri"/>
              </a:rPr>
              <a:t>d</a:t>
            </a:r>
            <a:r>
              <a:rPr sz="1050" dirty="0">
                <a:latin typeface="Calibri"/>
                <a:cs typeface="Calibri"/>
              </a:rPr>
              <a:t>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(133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μ</a:t>
            </a:r>
            <a:r>
              <a:rPr sz="1050" spc="-5" dirty="0">
                <a:latin typeface="Calibri"/>
                <a:cs typeface="Calibri"/>
              </a:rPr>
              <a:t>mol/L)</a:t>
            </a:r>
            <a:endParaRPr sz="1050" dirty="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</a:pPr>
            <a:r>
              <a:rPr sz="1050" dirty="0">
                <a:latin typeface="Calibri"/>
                <a:cs typeface="Calibri"/>
              </a:rPr>
              <a:t>**T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s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l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io</a:t>
            </a:r>
            <a:r>
              <a:rPr sz="1050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do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 81,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162,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243,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324</a:t>
            </a:r>
            <a:r>
              <a:rPr sz="1050" spc="-5" dirty="0">
                <a:latin typeface="Calibri"/>
                <a:cs typeface="Calibri"/>
              </a:rPr>
              <a:t> m</a:t>
            </a:r>
            <a:r>
              <a:rPr sz="1050" dirty="0">
                <a:latin typeface="Calibri"/>
                <a:cs typeface="Calibri"/>
              </a:rPr>
              <a:t>g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dirty="0">
                <a:latin typeface="Calibri"/>
                <a:cs typeface="Calibri"/>
              </a:rPr>
              <a:t>re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io</a:t>
            </a:r>
            <a:r>
              <a:rPr sz="1050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 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ve</a:t>
            </a:r>
            <a:r>
              <a:rPr sz="1050" spc="-10" dirty="0">
                <a:latin typeface="Calibri"/>
                <a:cs typeface="Calibri"/>
              </a:rPr>
              <a:t>st</a:t>
            </a:r>
            <a:r>
              <a:rPr sz="1050" spc="-5" dirty="0">
                <a:latin typeface="Calibri"/>
                <a:cs typeface="Calibri"/>
              </a:rPr>
              <a:t>iga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91%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f</a:t>
            </a:r>
            <a:r>
              <a:rPr sz="1050" spc="-10" dirty="0">
                <a:latin typeface="Calibri"/>
                <a:cs typeface="Calibri"/>
              </a:rPr>
              <a:t> s</a:t>
            </a:r>
            <a:r>
              <a:rPr sz="1050" spc="-5" dirty="0">
                <a:latin typeface="Calibri"/>
                <a:cs typeface="Calibri"/>
              </a:rPr>
              <a:t>ubj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dirty="0">
                <a:latin typeface="Calibri"/>
                <a:cs typeface="Calibri"/>
              </a:rPr>
              <a:t>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</a:t>
            </a:r>
            <a:r>
              <a:rPr sz="1050" spc="-5" dirty="0">
                <a:latin typeface="Calibri"/>
                <a:cs typeface="Calibri"/>
              </a:rPr>
              <a:t>c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dirty="0">
                <a:latin typeface="Calibri"/>
                <a:cs typeface="Calibri"/>
              </a:rPr>
              <a:t>v</a:t>
            </a:r>
            <a:r>
              <a:rPr sz="1050" spc="-5" dirty="0">
                <a:latin typeface="Calibri"/>
                <a:cs typeface="Calibri"/>
              </a:rPr>
              <a:t>in</a:t>
            </a:r>
            <a:r>
              <a:rPr sz="1050" dirty="0">
                <a:latin typeface="Calibri"/>
                <a:cs typeface="Calibri"/>
              </a:rPr>
              <a:t>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-5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h</a:t>
            </a:r>
            <a:r>
              <a:rPr sz="1050" dirty="0">
                <a:latin typeface="Calibri"/>
                <a:cs typeface="Calibri"/>
              </a:rPr>
              <a:t>er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81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</a:t>
            </a:r>
            <a:r>
              <a:rPr sz="105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(64%)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162</a:t>
            </a:r>
            <a:r>
              <a:rPr sz="1050" spc="-5" dirty="0">
                <a:latin typeface="Calibri"/>
                <a:cs typeface="Calibri"/>
              </a:rPr>
              <a:t> m</a:t>
            </a:r>
            <a:r>
              <a:rPr sz="1050" dirty="0">
                <a:latin typeface="Calibri"/>
                <a:cs typeface="Calibri"/>
              </a:rPr>
              <a:t>g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(27%)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dos</a:t>
            </a:r>
            <a:r>
              <a:rPr sz="1050" dirty="0">
                <a:latin typeface="Calibri"/>
                <a:cs typeface="Calibri"/>
              </a:rPr>
              <a:t>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</a:t>
            </a:r>
            <a:r>
              <a:rPr sz="1050" spc="-5" dirty="0">
                <a:latin typeface="Calibri"/>
                <a:cs typeface="Calibri"/>
              </a:rPr>
              <a:t>andomi</a:t>
            </a:r>
            <a:r>
              <a:rPr sz="1050" spc="-10" dirty="0">
                <a:latin typeface="Calibri"/>
                <a:cs typeface="Calibri"/>
              </a:rPr>
              <a:t>s</a:t>
            </a:r>
            <a:r>
              <a:rPr sz="1050" spc="-5" dirty="0">
                <a:latin typeface="Calibri"/>
                <a:cs typeface="Calibri"/>
              </a:rPr>
              <a:t>a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5" dirty="0">
                <a:latin typeface="Calibri"/>
                <a:cs typeface="Calibri"/>
              </a:rPr>
              <a:t>ion</a:t>
            </a:r>
            <a:r>
              <a:rPr sz="105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384175">
              <a:lnSpc>
                <a:spcPct val="100000"/>
              </a:lnSpc>
            </a:pPr>
            <a:r>
              <a:rPr lang="en-US"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400" b="1" spc="10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lang="en-US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cilj</a:t>
            </a:r>
            <a:r>
              <a:rPr lang="en-US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studije</a:t>
            </a:r>
            <a:r>
              <a:rPr lang="en-US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je bio da </a:t>
            </a:r>
            <a:r>
              <a:rPr lang="en-US"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pokaže</a:t>
            </a:r>
            <a:r>
              <a:rPr lang="en-US"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je li </a:t>
            </a:r>
            <a:r>
              <a:rPr sz="2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FF0000"/>
                </a:solidFill>
                <a:latin typeface="Calibri"/>
                <a:cs typeface="Calibri"/>
              </a:rPr>
              <a:t>api</a:t>
            </a:r>
            <a:r>
              <a:rPr sz="2400" b="1" spc="-35" dirty="0" err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b="1" spc="-15" dirty="0" err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20" dirty="0" err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spc="-15" dirty="0" err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5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4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za</a:t>
            </a:r>
            <a:r>
              <a:rPr lang="en-US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prevenciju</a:t>
            </a:r>
            <a:r>
              <a:rPr lang="en-US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ukupno</a:t>
            </a:r>
            <a:r>
              <a:rPr lang="en-US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moždanog</a:t>
            </a:r>
            <a:r>
              <a:rPr lang="en-US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udara</a:t>
            </a:r>
            <a:r>
              <a:rPr lang="en-US"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I </a:t>
            </a:r>
            <a:r>
              <a:rPr sz="24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5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400" b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istemske</a:t>
            </a:r>
            <a:r>
              <a:rPr lang="en-US"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24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ije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66725" algn="l"/>
              </a:tabLst>
            </a:pPr>
            <a:r>
              <a:rPr sz="1900" spc="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rima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tc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m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66725" algn="l"/>
              </a:tabLst>
            </a:pPr>
            <a:r>
              <a:rPr sz="1900" spc="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rima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ty 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tc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e:</a:t>
            </a:r>
            <a:r>
              <a:rPr sz="2400" spc="-25" dirty="0">
                <a:latin typeface="Calibri"/>
                <a:cs typeface="Calibri"/>
              </a:rPr>
              <a:t> M</a:t>
            </a:r>
            <a:r>
              <a:rPr sz="2400" dirty="0">
                <a:latin typeface="Calibri"/>
                <a:cs typeface="Calibri"/>
              </a:rPr>
              <a:t>aj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endParaRPr sz="2400" dirty="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635"/>
              </a:spcBef>
            </a:pP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BI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w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45" dirty="0">
                <a:solidFill>
                  <a:srgbClr val="76004A"/>
                </a:solidFill>
                <a:latin typeface="Calibri"/>
                <a:cs typeface="Calibri"/>
              </a:rPr>
              <a:t>V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f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br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Q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</a:t>
            </a:r>
            <a:r>
              <a:rPr sz="1200" i="1" spc="-60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SmP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ailable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: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ma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084" y="2013565"/>
            <a:ext cx="282538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])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2387" y="3098695"/>
            <a:ext cx="18533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–32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98765" y="1448804"/>
            <a:ext cx="13396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961D66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961D66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t d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ri</a:t>
            </a:r>
            <a:r>
              <a:rPr sz="2000" b="1" spc="-25" dirty="0">
                <a:solidFill>
                  <a:srgbClr val="961D66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4324" y="1989484"/>
            <a:ext cx="59110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N=5599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8535" y="1764337"/>
            <a:ext cx="3215856" cy="11433"/>
          </a:xfrm>
          <a:custGeom>
            <a:avLst/>
            <a:gdLst/>
            <a:ahLst/>
            <a:cxnLst/>
            <a:rect l="l" t="t" r="r" b="b"/>
            <a:pathLst>
              <a:path w="3216275" h="11430">
                <a:moveTo>
                  <a:pt x="0" y="10896"/>
                </a:moveTo>
                <a:lnTo>
                  <a:pt x="3216275" y="0"/>
                </a:lnTo>
              </a:path>
            </a:pathLst>
          </a:custGeom>
          <a:ln w="25400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31555" y="1726273"/>
            <a:ext cx="76825" cy="76218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0" y="0"/>
                </a:moveTo>
                <a:lnTo>
                  <a:pt x="266" y="76200"/>
                </a:lnTo>
                <a:lnTo>
                  <a:pt x="76339" y="37833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826" y="1844811"/>
            <a:ext cx="4573310" cy="1538961"/>
          </a:xfrm>
          <a:custGeom>
            <a:avLst/>
            <a:gdLst/>
            <a:ahLst/>
            <a:cxnLst/>
            <a:rect l="l" t="t" r="r" b="b"/>
            <a:pathLst>
              <a:path w="4573905" h="1538604">
                <a:moveTo>
                  <a:pt x="0" y="0"/>
                </a:moveTo>
                <a:lnTo>
                  <a:pt x="4573841" y="0"/>
                </a:lnTo>
                <a:lnTo>
                  <a:pt x="4573841" y="1538604"/>
                </a:lnTo>
                <a:lnTo>
                  <a:pt x="0" y="15386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3826" y="1775770"/>
            <a:ext cx="4573310" cy="1463991"/>
          </a:xfrm>
          <a:prstGeom prst="rect">
            <a:avLst/>
          </a:prstGeom>
          <a:solidFill>
            <a:srgbClr val="FFFFFF"/>
          </a:solidFill>
          <a:ln w="9524">
            <a:solidFill>
              <a:srgbClr val="961D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P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pul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  <a:p>
            <a:pPr marL="86360">
              <a:lnSpc>
                <a:spcPts val="1945"/>
              </a:lnSpc>
              <a:spcBef>
                <a:spcPts val="765"/>
              </a:spcBef>
              <a:tabLst>
                <a:tab pos="540385" algn="l"/>
              </a:tabLst>
            </a:pPr>
            <a:r>
              <a:rPr sz="145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≥</a:t>
            </a:r>
            <a:r>
              <a:rPr sz="1800" spc="-5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ea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AF and ≥1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</a:t>
            </a:r>
            <a:r>
              <a:rPr sz="1800" dirty="0">
                <a:latin typeface="Calibri"/>
                <a:cs typeface="Calibri"/>
              </a:rPr>
              <a:t>sk</a:t>
            </a:r>
          </a:p>
          <a:p>
            <a:pPr marL="540385">
              <a:lnSpc>
                <a:spcPts val="1945"/>
              </a:lnSpc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  <a:p>
            <a:pPr marL="540385" marR="143510" indent="-454659">
              <a:lnSpc>
                <a:spcPct val="80000"/>
              </a:lnSpc>
              <a:spcBef>
                <a:spcPts val="1200"/>
              </a:spcBef>
              <a:tabLst>
                <a:tab pos="540385" algn="l"/>
              </a:tabLst>
            </a:pPr>
            <a:r>
              <a:rPr sz="145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alibri"/>
                <a:cs typeface="Calibri"/>
              </a:rPr>
              <a:t>No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KA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unsu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1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KA)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0475" y="1364297"/>
            <a:ext cx="3295983" cy="365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3407" y="1413721"/>
            <a:ext cx="27771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Me</a:t>
            </a:r>
            <a:r>
              <a:rPr sz="2000" b="1" spc="-10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n</a:t>
            </a:r>
            <a:r>
              <a:rPr sz="2000" b="1" spc="5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961D66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ll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w-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up:</a:t>
            </a:r>
            <a:r>
              <a:rPr sz="2000" b="1" spc="-35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1.1</a:t>
            </a:r>
            <a:r>
              <a:rPr sz="2000" b="1" spc="-20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961D66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961D66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07058" y="2218975"/>
            <a:ext cx="2595694" cy="408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7058" y="2601574"/>
            <a:ext cx="2596126" cy="60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6956" y="2307173"/>
            <a:ext cx="1594277" cy="755190"/>
          </a:xfrm>
          <a:custGeom>
            <a:avLst/>
            <a:gdLst/>
            <a:ahLst/>
            <a:cxnLst/>
            <a:rect l="l" t="t" r="r" b="b"/>
            <a:pathLst>
              <a:path w="1594484" h="755014">
                <a:moveTo>
                  <a:pt x="0" y="0"/>
                </a:moveTo>
                <a:lnTo>
                  <a:pt x="1593926" y="0"/>
                </a:lnTo>
                <a:lnTo>
                  <a:pt x="1593926" y="754570"/>
                </a:lnTo>
                <a:lnTo>
                  <a:pt x="0" y="7545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30178" y="2353035"/>
            <a:ext cx="1313009" cy="66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 algn="just">
              <a:lnSpc>
                <a:spcPts val="1730"/>
              </a:lnSpc>
            </a:pPr>
            <a:r>
              <a:rPr sz="1600" b="1" spc="-10" dirty="0">
                <a:latin typeface="Calibri"/>
                <a:cs typeface="Calibri"/>
              </a:rPr>
              <a:t>Ra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,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ub</a:t>
            </a:r>
            <a:r>
              <a:rPr sz="1600" b="1" spc="-10" dirty="0">
                <a:latin typeface="Calibri"/>
                <a:cs typeface="Calibri"/>
              </a:rPr>
              <a:t>le-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15" dirty="0">
                <a:latin typeface="Calibri"/>
                <a:cs typeface="Calibri"/>
              </a:rPr>
              <a:t>nd, d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ub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dum</a:t>
            </a:r>
            <a:r>
              <a:rPr sz="1600" b="1" spc="-45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28552" y="6473811"/>
            <a:ext cx="33225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olly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2011;364:806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817.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8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296" y="4603880"/>
            <a:ext cx="3478076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505" y="0"/>
                </a:lnTo>
              </a:path>
            </a:pathLst>
          </a:custGeom>
          <a:ln w="21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7900" y="2082967"/>
            <a:ext cx="0" cy="25933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296"/>
                </a:lnTo>
              </a:path>
            </a:pathLst>
          </a:custGeom>
          <a:ln w="21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3274" y="1495536"/>
            <a:ext cx="2481257" cy="3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revi</a:t>
            </a:r>
            <a:r>
              <a:rPr sz="2000" b="1" dirty="0">
                <a:latin typeface="Calibri"/>
                <a:cs typeface="Calibri"/>
              </a:rPr>
              <a:t>ous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ke</a:t>
            </a:r>
            <a:r>
              <a:rPr sz="2000" b="1" dirty="0">
                <a:latin typeface="Calibri"/>
                <a:cs typeface="Calibri"/>
              </a:rPr>
              <a:t>/T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485" y="2598398"/>
            <a:ext cx="215444" cy="14100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Cu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ula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9287" y="4191609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9287" y="3770682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9287" y="3349754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9287" y="2928828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9287" y="2507901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287" y="2086973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0315" y="2723662"/>
            <a:ext cx="229840" cy="0"/>
          </a:xfrm>
          <a:custGeom>
            <a:avLst/>
            <a:gdLst/>
            <a:ahLst/>
            <a:cxnLst/>
            <a:rect l="l" t="t" r="r" b="b"/>
            <a:pathLst>
              <a:path w="229869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0315" y="2971266"/>
            <a:ext cx="229840" cy="0"/>
          </a:xfrm>
          <a:custGeom>
            <a:avLst/>
            <a:gdLst/>
            <a:ahLst/>
            <a:cxnLst/>
            <a:rect l="l" t="t" r="r" b="b"/>
            <a:pathLst>
              <a:path w="229869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397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1326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8677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602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337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40522" y="4731550"/>
            <a:ext cx="2624113" cy="502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algn="ctr">
              <a:lnSpc>
                <a:spcPct val="100000"/>
              </a:lnSpc>
              <a:tabLst>
                <a:tab pos="622300" algn="l"/>
                <a:tab pos="1189990" algn="l"/>
                <a:tab pos="1717039" algn="l"/>
                <a:tab pos="2284730" algn="l"/>
              </a:tabLst>
            </a:pPr>
            <a:r>
              <a:rPr sz="1200" spc="-10" dirty="0">
                <a:latin typeface="Calibri"/>
                <a:cs typeface="Calibri"/>
              </a:rPr>
              <a:t>3	6	9	12	15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400" b="1" dirty="0">
                <a:latin typeface="Calibri"/>
                <a:cs typeface="Calibri"/>
              </a:rPr>
              <a:t>Ti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since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ando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isa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8429" y="45303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44408" y="4119136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44408" y="3698209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4408" y="3277281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4408" y="2856354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4408" y="2435425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4408" y="2014500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64249" y="2136662"/>
            <a:ext cx="20266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95</a:t>
            </a:r>
            <a:r>
              <a:rPr sz="1400" dirty="0">
                <a:latin typeface="Calibri"/>
                <a:cs typeface="Calibri"/>
              </a:rPr>
              <a:t>%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35–0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62058" y="2621443"/>
            <a:ext cx="818408" cy="497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sp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 A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6058" y="47315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0727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2202" y="4731551"/>
            <a:ext cx="1809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95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3400" spc="-165" dirty="0"/>
              <a:t>A</a:t>
            </a:r>
            <a:r>
              <a:rPr sz="3400" spc="-15" dirty="0"/>
              <a:t>V</a:t>
            </a:r>
            <a:r>
              <a:rPr sz="3400" spc="-25" dirty="0"/>
              <a:t>E</a:t>
            </a:r>
            <a:r>
              <a:rPr sz="3400" spc="-20" dirty="0"/>
              <a:t>R</a:t>
            </a:r>
            <a:r>
              <a:rPr sz="3400" spc="-55" dirty="0"/>
              <a:t>R</a:t>
            </a:r>
            <a:r>
              <a:rPr sz="3400" spc="-30" dirty="0"/>
              <a:t>O</a:t>
            </a:r>
            <a:r>
              <a:rPr sz="3400" spc="-60" dirty="0"/>
              <a:t>E</a:t>
            </a:r>
            <a:r>
              <a:rPr sz="3400" spc="-25" dirty="0"/>
              <a:t>S</a:t>
            </a:r>
            <a:r>
              <a:rPr sz="3400" spc="-10" dirty="0"/>
              <a:t>:</a:t>
            </a:r>
            <a:endParaRPr sz="3400" dirty="0"/>
          </a:p>
          <a:p>
            <a:pPr marL="5080">
              <a:lnSpc>
                <a:spcPct val="100000"/>
              </a:lnSpc>
            </a:pPr>
            <a:r>
              <a:rPr lang="en-US" sz="2800" spc="-20" dirty="0" err="1" smtClean="0"/>
              <a:t>Moždani</a:t>
            </a:r>
            <a:r>
              <a:rPr lang="en-US" sz="2800" spc="-20" dirty="0" smtClean="0"/>
              <a:t> </a:t>
            </a:r>
            <a:r>
              <a:rPr lang="en-US" sz="2800" spc="-20" dirty="0" err="1" smtClean="0"/>
              <a:t>udar</a:t>
            </a:r>
            <a:r>
              <a:rPr lang="en-US" sz="2800" spc="-20" dirty="0" smtClean="0"/>
              <a:t> </a:t>
            </a:r>
            <a:r>
              <a:rPr sz="2800" spc="-20" dirty="0" smtClean="0"/>
              <a:t>/SE</a:t>
            </a:r>
            <a:r>
              <a:rPr sz="2800" spc="10" dirty="0" smtClean="0"/>
              <a:t> </a:t>
            </a:r>
            <a:r>
              <a:rPr lang="en-US" sz="2800" spc="10" dirty="0" err="1" smtClean="0"/>
              <a:t>kod</a:t>
            </a:r>
            <a:r>
              <a:rPr lang="en-US" sz="2800" spc="10" dirty="0" smtClean="0"/>
              <a:t> </a:t>
            </a:r>
            <a:r>
              <a:rPr sz="2800" spc="-20" dirty="0" err="1" smtClean="0"/>
              <a:t>p</a:t>
            </a:r>
            <a:r>
              <a:rPr sz="2800" spc="-55" dirty="0" err="1" smtClean="0"/>
              <a:t>a</a:t>
            </a:r>
            <a:r>
              <a:rPr lang="en-US" sz="2800" spc="-15" dirty="0" err="1" smtClean="0"/>
              <a:t>cijenata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sa</a:t>
            </a:r>
            <a:r>
              <a:rPr lang="en-US" sz="2800" spc="-15" dirty="0" smtClean="0"/>
              <a:t> </a:t>
            </a:r>
            <a:r>
              <a:rPr lang="en-US" sz="2800" spc="-15" dirty="0" err="1" smtClean="0"/>
              <a:t>ili</a:t>
            </a:r>
            <a:r>
              <a:rPr lang="en-US" sz="2800" spc="-15" dirty="0" smtClean="0"/>
              <a:t> bez </a:t>
            </a:r>
            <a:r>
              <a:rPr sz="2800" spc="-10" dirty="0" smtClean="0"/>
              <a:t> </a:t>
            </a:r>
            <a:r>
              <a:rPr sz="2800" spc="-15" dirty="0" err="1" smtClean="0"/>
              <a:t>pri</a:t>
            </a:r>
            <a:r>
              <a:rPr lang="en-US" sz="2800" spc="-25" dirty="0" err="1" smtClean="0"/>
              <a:t>jašnjeg</a:t>
            </a:r>
            <a:r>
              <a:rPr lang="en-US" sz="2800" spc="-25" dirty="0" smtClean="0"/>
              <a:t> </a:t>
            </a:r>
            <a:r>
              <a:rPr sz="2800" spc="-10" dirty="0" smtClean="0"/>
              <a:t> </a:t>
            </a:r>
            <a:r>
              <a:rPr lang="en-US" sz="2800" spc="-50" dirty="0" err="1" smtClean="0"/>
              <a:t>moždanog</a:t>
            </a:r>
            <a:r>
              <a:rPr lang="en-US" sz="2800" spc="-50" dirty="0" smtClean="0"/>
              <a:t> </a:t>
            </a:r>
            <a:r>
              <a:rPr lang="en-US" sz="2800" spc="-50" dirty="0" err="1" smtClean="0"/>
              <a:t>udara</a:t>
            </a:r>
            <a:r>
              <a:rPr lang="en-US" sz="2800" spc="-50" dirty="0" smtClean="0"/>
              <a:t> </a:t>
            </a:r>
            <a:r>
              <a:rPr sz="2800" spc="-20" dirty="0" smtClean="0"/>
              <a:t>/T</a:t>
            </a:r>
            <a:r>
              <a:rPr sz="2800" spc="-15" dirty="0" smtClean="0"/>
              <a:t>I</a:t>
            </a:r>
            <a:r>
              <a:rPr sz="2800" spc="-20" dirty="0" smtClean="0"/>
              <a:t>A</a:t>
            </a:r>
            <a:endParaRPr sz="2800" dirty="0"/>
          </a:p>
        </p:txBody>
      </p:sp>
      <p:sp>
        <p:nvSpPr>
          <p:cNvPr id="33" name="object 33"/>
          <p:cNvSpPr/>
          <p:nvPr/>
        </p:nvSpPr>
        <p:spPr>
          <a:xfrm>
            <a:off x="7537159" y="4603880"/>
            <a:ext cx="3478076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507" y="0"/>
                </a:lnTo>
              </a:path>
            </a:pathLst>
          </a:custGeom>
          <a:ln w="21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5767" y="2082967"/>
            <a:ext cx="0" cy="25933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296"/>
                </a:lnTo>
              </a:path>
            </a:pathLst>
          </a:custGeom>
          <a:ln w="21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240015" y="1495535"/>
            <a:ext cx="21199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re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ke</a:t>
            </a:r>
            <a:r>
              <a:rPr sz="2000" b="1" dirty="0">
                <a:latin typeface="Calibri"/>
                <a:cs typeface="Calibri"/>
              </a:rPr>
              <a:t>/TIA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58351" y="2598398"/>
            <a:ext cx="215444" cy="14100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Cu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ula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8389" y="4731550"/>
            <a:ext cx="2624113" cy="502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algn="ctr">
              <a:lnSpc>
                <a:spcPct val="100000"/>
              </a:lnSpc>
              <a:tabLst>
                <a:tab pos="622300" algn="l"/>
                <a:tab pos="1189990" algn="l"/>
                <a:tab pos="1717039" algn="l"/>
                <a:tab pos="2284730" algn="l"/>
              </a:tabLst>
            </a:pPr>
            <a:r>
              <a:rPr sz="1200" spc="-10" dirty="0">
                <a:latin typeface="Calibri"/>
                <a:cs typeface="Calibri"/>
              </a:rPr>
              <a:t>3	6	9	12	15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400" b="1" dirty="0">
                <a:latin typeface="Calibri"/>
                <a:cs typeface="Calibri"/>
              </a:rPr>
              <a:t>Ti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since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ando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isa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6297" y="45303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37155" y="4191609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92274" y="4119136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37155" y="3770682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92274" y="3698209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37155" y="3349754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192274" y="3277281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37155" y="2928828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192274" y="2856354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37155" y="2507901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92274" y="2435425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37155" y="2086973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192274" y="2014500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12115" y="2136662"/>
            <a:ext cx="20266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9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95</a:t>
            </a:r>
            <a:r>
              <a:rPr sz="1400" dirty="0">
                <a:latin typeface="Calibri"/>
                <a:cs typeface="Calibri"/>
              </a:rPr>
              <a:t>%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15–0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60)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09927" y="2621444"/>
            <a:ext cx="61904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sp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778181" y="2723662"/>
            <a:ext cx="22984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109926" y="2869045"/>
            <a:ext cx="81840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78181" y="2971266"/>
            <a:ext cx="22984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12933" y="3677559"/>
            <a:ext cx="3335856" cy="913977"/>
          </a:xfrm>
          <a:custGeom>
            <a:avLst/>
            <a:gdLst/>
            <a:ahLst/>
            <a:cxnLst/>
            <a:rect l="l" t="t" r="r" b="b"/>
            <a:pathLst>
              <a:path w="3336290" h="913764">
                <a:moveTo>
                  <a:pt x="0" y="910259"/>
                </a:moveTo>
                <a:lnTo>
                  <a:pt x="208940" y="913498"/>
                </a:lnTo>
                <a:lnTo>
                  <a:pt x="208940" y="858431"/>
                </a:lnTo>
                <a:lnTo>
                  <a:pt x="398449" y="858431"/>
                </a:lnTo>
                <a:lnTo>
                  <a:pt x="398449" y="748296"/>
                </a:lnTo>
                <a:lnTo>
                  <a:pt x="536930" y="748296"/>
                </a:lnTo>
                <a:lnTo>
                  <a:pt x="536930" y="689978"/>
                </a:lnTo>
                <a:lnTo>
                  <a:pt x="685126" y="689978"/>
                </a:lnTo>
                <a:lnTo>
                  <a:pt x="685126" y="586320"/>
                </a:lnTo>
                <a:lnTo>
                  <a:pt x="1379982" y="586320"/>
                </a:lnTo>
                <a:lnTo>
                  <a:pt x="1379982" y="521538"/>
                </a:lnTo>
                <a:lnTo>
                  <a:pt x="2191448" y="521538"/>
                </a:lnTo>
                <a:lnTo>
                  <a:pt x="2191448" y="417868"/>
                </a:lnTo>
                <a:lnTo>
                  <a:pt x="2514574" y="417868"/>
                </a:lnTo>
                <a:lnTo>
                  <a:pt x="2514574" y="291541"/>
                </a:lnTo>
                <a:lnTo>
                  <a:pt x="3313887" y="291541"/>
                </a:lnTo>
                <a:lnTo>
                  <a:pt x="3313526" y="247810"/>
                </a:lnTo>
                <a:lnTo>
                  <a:pt x="3313164" y="204078"/>
                </a:lnTo>
                <a:lnTo>
                  <a:pt x="3312800" y="160347"/>
                </a:lnTo>
                <a:lnTo>
                  <a:pt x="3312436" y="116616"/>
                </a:lnTo>
                <a:lnTo>
                  <a:pt x="3312070" y="72885"/>
                </a:lnTo>
                <a:lnTo>
                  <a:pt x="3311705" y="29154"/>
                </a:lnTo>
                <a:lnTo>
                  <a:pt x="3311461" y="0"/>
                </a:lnTo>
                <a:lnTo>
                  <a:pt x="3335756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10506" y="2268096"/>
            <a:ext cx="3389188" cy="2326544"/>
          </a:xfrm>
          <a:custGeom>
            <a:avLst/>
            <a:gdLst/>
            <a:ahLst/>
            <a:cxnLst/>
            <a:rect l="l" t="t" r="r" b="b"/>
            <a:pathLst>
              <a:path w="3389629" h="2326004">
                <a:moveTo>
                  <a:pt x="0" y="2325878"/>
                </a:moveTo>
                <a:lnTo>
                  <a:pt x="51015" y="2322639"/>
                </a:lnTo>
                <a:lnTo>
                  <a:pt x="51015" y="2209253"/>
                </a:lnTo>
                <a:lnTo>
                  <a:pt x="119049" y="2209253"/>
                </a:lnTo>
                <a:lnTo>
                  <a:pt x="119049" y="2154186"/>
                </a:lnTo>
                <a:lnTo>
                  <a:pt x="140919" y="2154186"/>
                </a:lnTo>
                <a:lnTo>
                  <a:pt x="140919" y="2099119"/>
                </a:lnTo>
                <a:lnTo>
                  <a:pt x="335280" y="2099119"/>
                </a:lnTo>
                <a:lnTo>
                  <a:pt x="335280" y="2044052"/>
                </a:lnTo>
                <a:lnTo>
                  <a:pt x="381431" y="2044052"/>
                </a:lnTo>
                <a:lnTo>
                  <a:pt x="381431" y="1985746"/>
                </a:lnTo>
                <a:lnTo>
                  <a:pt x="495630" y="1985746"/>
                </a:lnTo>
                <a:lnTo>
                  <a:pt x="495630" y="1930666"/>
                </a:lnTo>
                <a:lnTo>
                  <a:pt x="510197" y="1930666"/>
                </a:lnTo>
                <a:lnTo>
                  <a:pt x="510197" y="1872360"/>
                </a:lnTo>
                <a:lnTo>
                  <a:pt x="532066" y="1875599"/>
                </a:lnTo>
                <a:lnTo>
                  <a:pt x="532066" y="1807578"/>
                </a:lnTo>
                <a:lnTo>
                  <a:pt x="544220" y="1807578"/>
                </a:lnTo>
                <a:lnTo>
                  <a:pt x="544220" y="1755749"/>
                </a:lnTo>
                <a:lnTo>
                  <a:pt x="694842" y="1755749"/>
                </a:lnTo>
                <a:lnTo>
                  <a:pt x="694842" y="1700669"/>
                </a:lnTo>
                <a:lnTo>
                  <a:pt x="765302" y="1700669"/>
                </a:lnTo>
                <a:lnTo>
                  <a:pt x="765302" y="1639125"/>
                </a:lnTo>
                <a:lnTo>
                  <a:pt x="787171" y="1639125"/>
                </a:lnTo>
                <a:lnTo>
                  <a:pt x="787171" y="1584058"/>
                </a:lnTo>
                <a:lnTo>
                  <a:pt x="801751" y="1580819"/>
                </a:lnTo>
                <a:lnTo>
                  <a:pt x="801751" y="1525752"/>
                </a:lnTo>
                <a:lnTo>
                  <a:pt x="1015542" y="1525752"/>
                </a:lnTo>
                <a:lnTo>
                  <a:pt x="1015542" y="1464195"/>
                </a:lnTo>
                <a:lnTo>
                  <a:pt x="1073861" y="1460957"/>
                </a:lnTo>
                <a:lnTo>
                  <a:pt x="1073861" y="1396174"/>
                </a:lnTo>
                <a:lnTo>
                  <a:pt x="1088428" y="1396174"/>
                </a:lnTo>
                <a:lnTo>
                  <a:pt x="1088428" y="1344345"/>
                </a:lnTo>
                <a:lnTo>
                  <a:pt x="1098156" y="1341107"/>
                </a:lnTo>
                <a:lnTo>
                  <a:pt x="1098156" y="1276311"/>
                </a:lnTo>
                <a:lnTo>
                  <a:pt x="1491742" y="1276311"/>
                </a:lnTo>
                <a:lnTo>
                  <a:pt x="1491742" y="1205052"/>
                </a:lnTo>
                <a:lnTo>
                  <a:pt x="1506308" y="1201813"/>
                </a:lnTo>
                <a:lnTo>
                  <a:pt x="1506308" y="1133779"/>
                </a:lnTo>
                <a:lnTo>
                  <a:pt x="1678813" y="1133779"/>
                </a:lnTo>
                <a:lnTo>
                  <a:pt x="1678813" y="1059281"/>
                </a:lnTo>
                <a:lnTo>
                  <a:pt x="1785708" y="1059281"/>
                </a:lnTo>
                <a:lnTo>
                  <a:pt x="1785708" y="981532"/>
                </a:lnTo>
                <a:lnTo>
                  <a:pt x="1817293" y="981532"/>
                </a:lnTo>
                <a:lnTo>
                  <a:pt x="1817293" y="903782"/>
                </a:lnTo>
                <a:lnTo>
                  <a:pt x="1958213" y="903782"/>
                </a:lnTo>
                <a:lnTo>
                  <a:pt x="1958213" y="806602"/>
                </a:lnTo>
                <a:lnTo>
                  <a:pt x="1967928" y="806602"/>
                </a:lnTo>
                <a:lnTo>
                  <a:pt x="1967928" y="722375"/>
                </a:lnTo>
                <a:lnTo>
                  <a:pt x="2094268" y="722375"/>
                </a:lnTo>
                <a:lnTo>
                  <a:pt x="2094268" y="625195"/>
                </a:lnTo>
                <a:lnTo>
                  <a:pt x="2184158" y="625195"/>
                </a:lnTo>
                <a:lnTo>
                  <a:pt x="2184158" y="524776"/>
                </a:lnTo>
                <a:lnTo>
                  <a:pt x="2230323" y="524776"/>
                </a:lnTo>
                <a:lnTo>
                  <a:pt x="2230323" y="414642"/>
                </a:lnTo>
                <a:lnTo>
                  <a:pt x="2368804" y="414642"/>
                </a:lnTo>
                <a:lnTo>
                  <a:pt x="2368804" y="291541"/>
                </a:lnTo>
                <a:lnTo>
                  <a:pt x="2519438" y="291541"/>
                </a:lnTo>
                <a:lnTo>
                  <a:pt x="2519438" y="161963"/>
                </a:lnTo>
                <a:lnTo>
                  <a:pt x="2820695" y="161963"/>
                </a:lnTo>
                <a:lnTo>
                  <a:pt x="2820695" y="0"/>
                </a:lnTo>
                <a:lnTo>
                  <a:pt x="3389210" y="6476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553923" y="47315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71841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39192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06541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873893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41242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008594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920069" y="4731551"/>
            <a:ext cx="1809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196476" y="2773073"/>
            <a:ext cx="123618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ear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ARR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6.4</a:t>
            </a:r>
            <a:r>
              <a:rPr sz="1400" b="1" dirty="0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95</a:t>
            </a:r>
            <a:r>
              <a:rPr sz="1400" b="1" dirty="0">
                <a:latin typeface="Calibri"/>
                <a:cs typeface="Calibri"/>
              </a:rPr>
              <a:t>% CI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2.8–10.</a:t>
            </a:r>
            <a:r>
              <a:rPr sz="1400" b="1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7568" y="5910053"/>
            <a:ext cx="57587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ab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te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rv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 H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ha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z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 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mbo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lis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61281" y="4046048"/>
            <a:ext cx="3377125" cy="523996"/>
          </a:xfrm>
          <a:custGeom>
            <a:avLst/>
            <a:gdLst/>
            <a:ahLst/>
            <a:cxnLst/>
            <a:rect l="l" t="t" r="r" b="b"/>
            <a:pathLst>
              <a:path w="3377565" h="523875">
                <a:moveTo>
                  <a:pt x="0" y="523570"/>
                </a:moveTo>
                <a:lnTo>
                  <a:pt x="125361" y="523570"/>
                </a:lnTo>
                <a:lnTo>
                  <a:pt x="184353" y="523570"/>
                </a:lnTo>
                <a:lnTo>
                  <a:pt x="221221" y="486702"/>
                </a:lnTo>
                <a:lnTo>
                  <a:pt x="398208" y="486702"/>
                </a:lnTo>
                <a:lnTo>
                  <a:pt x="412953" y="471944"/>
                </a:lnTo>
                <a:lnTo>
                  <a:pt x="530936" y="471944"/>
                </a:lnTo>
                <a:lnTo>
                  <a:pt x="553059" y="471944"/>
                </a:lnTo>
                <a:lnTo>
                  <a:pt x="612063" y="471944"/>
                </a:lnTo>
                <a:lnTo>
                  <a:pt x="641553" y="442455"/>
                </a:lnTo>
                <a:lnTo>
                  <a:pt x="870153" y="442455"/>
                </a:lnTo>
                <a:lnTo>
                  <a:pt x="870153" y="420331"/>
                </a:lnTo>
                <a:lnTo>
                  <a:pt x="1076629" y="420331"/>
                </a:lnTo>
                <a:lnTo>
                  <a:pt x="1091387" y="405587"/>
                </a:lnTo>
                <a:lnTo>
                  <a:pt x="1194625" y="405587"/>
                </a:lnTo>
                <a:lnTo>
                  <a:pt x="1209370" y="390829"/>
                </a:lnTo>
                <a:lnTo>
                  <a:pt x="1260983" y="390829"/>
                </a:lnTo>
                <a:lnTo>
                  <a:pt x="1275740" y="376085"/>
                </a:lnTo>
                <a:lnTo>
                  <a:pt x="1327353" y="376085"/>
                </a:lnTo>
                <a:lnTo>
                  <a:pt x="1371600" y="376085"/>
                </a:lnTo>
                <a:lnTo>
                  <a:pt x="1430591" y="376085"/>
                </a:lnTo>
                <a:lnTo>
                  <a:pt x="1430591" y="346583"/>
                </a:lnTo>
                <a:lnTo>
                  <a:pt x="1614944" y="346583"/>
                </a:lnTo>
                <a:lnTo>
                  <a:pt x="1614944" y="309714"/>
                </a:lnTo>
                <a:lnTo>
                  <a:pt x="1769808" y="309714"/>
                </a:lnTo>
                <a:lnTo>
                  <a:pt x="1769808" y="302348"/>
                </a:lnTo>
                <a:lnTo>
                  <a:pt x="1902536" y="302348"/>
                </a:lnTo>
                <a:lnTo>
                  <a:pt x="1902536" y="280225"/>
                </a:lnTo>
                <a:lnTo>
                  <a:pt x="1976285" y="280225"/>
                </a:lnTo>
                <a:lnTo>
                  <a:pt x="1998408" y="258102"/>
                </a:lnTo>
                <a:lnTo>
                  <a:pt x="2050021" y="258102"/>
                </a:lnTo>
                <a:lnTo>
                  <a:pt x="2050021" y="250723"/>
                </a:lnTo>
                <a:lnTo>
                  <a:pt x="2079523" y="250723"/>
                </a:lnTo>
                <a:lnTo>
                  <a:pt x="2079523" y="221233"/>
                </a:lnTo>
                <a:lnTo>
                  <a:pt x="2234387" y="221233"/>
                </a:lnTo>
                <a:lnTo>
                  <a:pt x="2234387" y="176987"/>
                </a:lnTo>
                <a:lnTo>
                  <a:pt x="2256497" y="176987"/>
                </a:lnTo>
                <a:lnTo>
                  <a:pt x="2462987" y="176987"/>
                </a:lnTo>
                <a:lnTo>
                  <a:pt x="2462987" y="162229"/>
                </a:lnTo>
                <a:lnTo>
                  <a:pt x="2691587" y="162229"/>
                </a:lnTo>
                <a:lnTo>
                  <a:pt x="2691587" y="147485"/>
                </a:lnTo>
                <a:lnTo>
                  <a:pt x="2824314" y="147485"/>
                </a:lnTo>
                <a:lnTo>
                  <a:pt x="2824314" y="140106"/>
                </a:lnTo>
                <a:lnTo>
                  <a:pt x="2868561" y="140106"/>
                </a:lnTo>
                <a:lnTo>
                  <a:pt x="2868561" y="117982"/>
                </a:lnTo>
                <a:lnTo>
                  <a:pt x="2898063" y="117982"/>
                </a:lnTo>
                <a:lnTo>
                  <a:pt x="2898063" y="66370"/>
                </a:lnTo>
                <a:lnTo>
                  <a:pt x="2934931" y="66370"/>
                </a:lnTo>
                <a:lnTo>
                  <a:pt x="2979178" y="22123"/>
                </a:lnTo>
                <a:lnTo>
                  <a:pt x="3001302" y="0"/>
                </a:lnTo>
                <a:lnTo>
                  <a:pt x="3377387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68655" y="3692004"/>
            <a:ext cx="3377125" cy="877772"/>
          </a:xfrm>
          <a:custGeom>
            <a:avLst/>
            <a:gdLst/>
            <a:ahLst/>
            <a:cxnLst/>
            <a:rect l="l" t="t" r="r" b="b"/>
            <a:pathLst>
              <a:path w="3377565" h="877570">
                <a:moveTo>
                  <a:pt x="0" y="877531"/>
                </a:moveTo>
                <a:lnTo>
                  <a:pt x="66370" y="877531"/>
                </a:lnTo>
                <a:lnTo>
                  <a:pt x="117982" y="825906"/>
                </a:lnTo>
                <a:lnTo>
                  <a:pt x="140106" y="803795"/>
                </a:lnTo>
                <a:lnTo>
                  <a:pt x="199097" y="803795"/>
                </a:lnTo>
                <a:lnTo>
                  <a:pt x="199097" y="789038"/>
                </a:lnTo>
                <a:lnTo>
                  <a:pt x="221221" y="766914"/>
                </a:lnTo>
                <a:lnTo>
                  <a:pt x="258102" y="766914"/>
                </a:lnTo>
                <a:lnTo>
                  <a:pt x="258102" y="737425"/>
                </a:lnTo>
                <a:lnTo>
                  <a:pt x="280212" y="737425"/>
                </a:lnTo>
                <a:lnTo>
                  <a:pt x="383463" y="737425"/>
                </a:lnTo>
                <a:lnTo>
                  <a:pt x="383463" y="707923"/>
                </a:lnTo>
                <a:lnTo>
                  <a:pt x="449821" y="707923"/>
                </a:lnTo>
                <a:lnTo>
                  <a:pt x="449821" y="685799"/>
                </a:lnTo>
                <a:lnTo>
                  <a:pt x="501446" y="685799"/>
                </a:lnTo>
                <a:lnTo>
                  <a:pt x="501446" y="671055"/>
                </a:lnTo>
                <a:lnTo>
                  <a:pt x="589940" y="671055"/>
                </a:lnTo>
                <a:lnTo>
                  <a:pt x="589940" y="641553"/>
                </a:lnTo>
                <a:lnTo>
                  <a:pt x="685800" y="641553"/>
                </a:lnTo>
                <a:lnTo>
                  <a:pt x="685800" y="626808"/>
                </a:lnTo>
                <a:lnTo>
                  <a:pt x="781659" y="626808"/>
                </a:lnTo>
                <a:lnTo>
                  <a:pt x="781659" y="612063"/>
                </a:lnTo>
                <a:lnTo>
                  <a:pt x="855408" y="612063"/>
                </a:lnTo>
                <a:lnTo>
                  <a:pt x="855408" y="582561"/>
                </a:lnTo>
                <a:lnTo>
                  <a:pt x="958646" y="582561"/>
                </a:lnTo>
                <a:lnTo>
                  <a:pt x="958646" y="567816"/>
                </a:lnTo>
                <a:lnTo>
                  <a:pt x="1054506" y="567816"/>
                </a:lnTo>
                <a:lnTo>
                  <a:pt x="1054506" y="553072"/>
                </a:lnTo>
                <a:lnTo>
                  <a:pt x="1113497" y="553072"/>
                </a:lnTo>
                <a:lnTo>
                  <a:pt x="1128255" y="538314"/>
                </a:lnTo>
                <a:lnTo>
                  <a:pt x="1253617" y="538314"/>
                </a:lnTo>
                <a:lnTo>
                  <a:pt x="1253617" y="516191"/>
                </a:lnTo>
                <a:lnTo>
                  <a:pt x="1327353" y="516191"/>
                </a:lnTo>
                <a:lnTo>
                  <a:pt x="1327353" y="486702"/>
                </a:lnTo>
                <a:lnTo>
                  <a:pt x="1430591" y="486702"/>
                </a:lnTo>
                <a:lnTo>
                  <a:pt x="1430591" y="471944"/>
                </a:lnTo>
                <a:lnTo>
                  <a:pt x="1511706" y="471944"/>
                </a:lnTo>
                <a:lnTo>
                  <a:pt x="1533829" y="449833"/>
                </a:lnTo>
                <a:lnTo>
                  <a:pt x="1563331" y="449833"/>
                </a:lnTo>
                <a:lnTo>
                  <a:pt x="1585455" y="427710"/>
                </a:lnTo>
                <a:lnTo>
                  <a:pt x="1681314" y="427710"/>
                </a:lnTo>
                <a:lnTo>
                  <a:pt x="1696059" y="412953"/>
                </a:lnTo>
                <a:lnTo>
                  <a:pt x="1762429" y="412953"/>
                </a:lnTo>
                <a:lnTo>
                  <a:pt x="1762429" y="390829"/>
                </a:lnTo>
                <a:lnTo>
                  <a:pt x="1843544" y="390829"/>
                </a:lnTo>
                <a:lnTo>
                  <a:pt x="1843544" y="376085"/>
                </a:lnTo>
                <a:lnTo>
                  <a:pt x="1909914" y="376085"/>
                </a:lnTo>
                <a:lnTo>
                  <a:pt x="1909914" y="353961"/>
                </a:lnTo>
                <a:lnTo>
                  <a:pt x="1961540" y="353961"/>
                </a:lnTo>
                <a:lnTo>
                  <a:pt x="1968906" y="346595"/>
                </a:lnTo>
                <a:lnTo>
                  <a:pt x="2005774" y="346595"/>
                </a:lnTo>
                <a:lnTo>
                  <a:pt x="2005774" y="294970"/>
                </a:lnTo>
                <a:lnTo>
                  <a:pt x="2109012" y="294970"/>
                </a:lnTo>
                <a:lnTo>
                  <a:pt x="2109012" y="280225"/>
                </a:lnTo>
                <a:lnTo>
                  <a:pt x="2197506" y="280225"/>
                </a:lnTo>
                <a:lnTo>
                  <a:pt x="2197506" y="265468"/>
                </a:lnTo>
                <a:lnTo>
                  <a:pt x="2234374" y="265468"/>
                </a:lnTo>
                <a:lnTo>
                  <a:pt x="2241753" y="258102"/>
                </a:lnTo>
                <a:lnTo>
                  <a:pt x="2293378" y="258102"/>
                </a:lnTo>
                <a:lnTo>
                  <a:pt x="2293378" y="235978"/>
                </a:lnTo>
                <a:lnTo>
                  <a:pt x="2352370" y="235978"/>
                </a:lnTo>
                <a:lnTo>
                  <a:pt x="2352370" y="206476"/>
                </a:lnTo>
                <a:lnTo>
                  <a:pt x="2507221" y="206476"/>
                </a:lnTo>
                <a:lnTo>
                  <a:pt x="2507221" y="184353"/>
                </a:lnTo>
                <a:lnTo>
                  <a:pt x="2566212" y="184353"/>
                </a:lnTo>
                <a:lnTo>
                  <a:pt x="2566212" y="169608"/>
                </a:lnTo>
                <a:lnTo>
                  <a:pt x="2595714" y="169608"/>
                </a:lnTo>
                <a:lnTo>
                  <a:pt x="2595714" y="154863"/>
                </a:lnTo>
                <a:lnTo>
                  <a:pt x="2654706" y="154863"/>
                </a:lnTo>
                <a:lnTo>
                  <a:pt x="2654706" y="117995"/>
                </a:lnTo>
                <a:lnTo>
                  <a:pt x="2787446" y="117995"/>
                </a:lnTo>
                <a:lnTo>
                  <a:pt x="2787446" y="88493"/>
                </a:lnTo>
                <a:lnTo>
                  <a:pt x="2898063" y="88493"/>
                </a:lnTo>
                <a:lnTo>
                  <a:pt x="2898063" y="73748"/>
                </a:lnTo>
                <a:lnTo>
                  <a:pt x="3215144" y="73748"/>
                </a:lnTo>
                <a:lnTo>
                  <a:pt x="3215144" y="36868"/>
                </a:lnTo>
                <a:lnTo>
                  <a:pt x="3325761" y="36868"/>
                </a:lnTo>
                <a:lnTo>
                  <a:pt x="3325761" y="0"/>
                </a:lnTo>
                <a:lnTo>
                  <a:pt x="3377374" y="0"/>
                </a:lnTo>
              </a:path>
            </a:pathLst>
          </a:custGeom>
          <a:ln w="380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720141" y="6474704"/>
            <a:ext cx="323236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HC,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2012;11:225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231.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362729" y="5998323"/>
            <a:ext cx="2123799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m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ner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 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2012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717792" y="5240938"/>
          <a:ext cx="10405297" cy="60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157"/>
                <a:gridCol w="541184"/>
                <a:gridCol w="568225"/>
                <a:gridCol w="568225"/>
                <a:gridCol w="566320"/>
                <a:gridCol w="595729"/>
                <a:gridCol w="539121"/>
                <a:gridCol w="775002"/>
                <a:gridCol w="1494247"/>
                <a:gridCol w="541786"/>
                <a:gridCol w="568225"/>
                <a:gridCol w="568225"/>
                <a:gridCol w="566320"/>
                <a:gridCol w="566320"/>
                <a:gridCol w="587121"/>
                <a:gridCol w="377090"/>
              </a:tblGrid>
              <a:tr h="16767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 risk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637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pirin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2,415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2,354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2,190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1,830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1,356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336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2,417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2,379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2,220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1,840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1,335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aban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7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896" y="3972845"/>
            <a:ext cx="3371411" cy="619268"/>
          </a:xfrm>
          <a:custGeom>
            <a:avLst/>
            <a:gdLst/>
            <a:ahLst/>
            <a:cxnLst/>
            <a:rect l="l" t="t" r="r" b="b"/>
            <a:pathLst>
              <a:path w="3371850" h="619125">
                <a:moveTo>
                  <a:pt x="0" y="619125"/>
                </a:moveTo>
                <a:lnTo>
                  <a:pt x="61912" y="619125"/>
                </a:lnTo>
                <a:lnTo>
                  <a:pt x="61912" y="600075"/>
                </a:lnTo>
                <a:lnTo>
                  <a:pt x="157162" y="600075"/>
                </a:lnTo>
                <a:lnTo>
                  <a:pt x="157162" y="585787"/>
                </a:lnTo>
                <a:lnTo>
                  <a:pt x="176212" y="585787"/>
                </a:lnTo>
                <a:lnTo>
                  <a:pt x="176212" y="552450"/>
                </a:lnTo>
                <a:lnTo>
                  <a:pt x="247650" y="552450"/>
                </a:lnTo>
                <a:lnTo>
                  <a:pt x="247650" y="528637"/>
                </a:lnTo>
                <a:lnTo>
                  <a:pt x="433387" y="528637"/>
                </a:lnTo>
                <a:lnTo>
                  <a:pt x="433387" y="500062"/>
                </a:lnTo>
                <a:lnTo>
                  <a:pt x="709612" y="500062"/>
                </a:lnTo>
                <a:lnTo>
                  <a:pt x="709612" y="485775"/>
                </a:lnTo>
                <a:lnTo>
                  <a:pt x="738187" y="485775"/>
                </a:lnTo>
                <a:lnTo>
                  <a:pt x="738187" y="433387"/>
                </a:lnTo>
                <a:lnTo>
                  <a:pt x="1042987" y="433387"/>
                </a:lnTo>
                <a:lnTo>
                  <a:pt x="1042987" y="404812"/>
                </a:lnTo>
                <a:lnTo>
                  <a:pt x="1119187" y="404812"/>
                </a:lnTo>
                <a:lnTo>
                  <a:pt x="1119187" y="385762"/>
                </a:lnTo>
                <a:lnTo>
                  <a:pt x="1285875" y="385762"/>
                </a:lnTo>
                <a:lnTo>
                  <a:pt x="1285875" y="361950"/>
                </a:lnTo>
                <a:lnTo>
                  <a:pt x="1352550" y="361950"/>
                </a:lnTo>
                <a:lnTo>
                  <a:pt x="1352550" y="347662"/>
                </a:lnTo>
                <a:lnTo>
                  <a:pt x="1462087" y="347662"/>
                </a:lnTo>
                <a:lnTo>
                  <a:pt x="1462087" y="314325"/>
                </a:lnTo>
                <a:lnTo>
                  <a:pt x="1585912" y="314325"/>
                </a:lnTo>
                <a:lnTo>
                  <a:pt x="1585912" y="276225"/>
                </a:lnTo>
                <a:lnTo>
                  <a:pt x="1890712" y="276225"/>
                </a:lnTo>
                <a:lnTo>
                  <a:pt x="1890712" y="242887"/>
                </a:lnTo>
                <a:lnTo>
                  <a:pt x="2209800" y="242887"/>
                </a:lnTo>
                <a:lnTo>
                  <a:pt x="2209800" y="228600"/>
                </a:lnTo>
                <a:lnTo>
                  <a:pt x="2309812" y="228600"/>
                </a:lnTo>
                <a:lnTo>
                  <a:pt x="2309812" y="200025"/>
                </a:lnTo>
                <a:lnTo>
                  <a:pt x="2476500" y="200025"/>
                </a:lnTo>
                <a:lnTo>
                  <a:pt x="2476500" y="161925"/>
                </a:lnTo>
                <a:lnTo>
                  <a:pt x="2500312" y="161925"/>
                </a:lnTo>
                <a:lnTo>
                  <a:pt x="2500312" y="128587"/>
                </a:lnTo>
                <a:lnTo>
                  <a:pt x="2586037" y="128587"/>
                </a:lnTo>
                <a:lnTo>
                  <a:pt x="2586037" y="76200"/>
                </a:lnTo>
                <a:lnTo>
                  <a:pt x="2705100" y="76200"/>
                </a:lnTo>
                <a:lnTo>
                  <a:pt x="2705100" y="52387"/>
                </a:lnTo>
                <a:lnTo>
                  <a:pt x="2728912" y="52387"/>
                </a:lnTo>
                <a:lnTo>
                  <a:pt x="2728912" y="0"/>
                </a:lnTo>
                <a:lnTo>
                  <a:pt x="337185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1420" y="3938103"/>
            <a:ext cx="3363791" cy="647850"/>
          </a:xfrm>
          <a:custGeom>
            <a:avLst/>
            <a:gdLst/>
            <a:ahLst/>
            <a:cxnLst/>
            <a:rect l="l" t="t" r="r" b="b"/>
            <a:pathLst>
              <a:path w="3364229" h="647700">
                <a:moveTo>
                  <a:pt x="0" y="647700"/>
                </a:moveTo>
                <a:lnTo>
                  <a:pt x="119964" y="647700"/>
                </a:lnTo>
                <a:lnTo>
                  <a:pt x="119964" y="614362"/>
                </a:lnTo>
                <a:lnTo>
                  <a:pt x="431876" y="604837"/>
                </a:lnTo>
                <a:lnTo>
                  <a:pt x="446278" y="581025"/>
                </a:lnTo>
                <a:lnTo>
                  <a:pt x="527850" y="590550"/>
                </a:lnTo>
                <a:lnTo>
                  <a:pt x="527850" y="557212"/>
                </a:lnTo>
                <a:lnTo>
                  <a:pt x="604634" y="557212"/>
                </a:lnTo>
                <a:lnTo>
                  <a:pt x="604634" y="533400"/>
                </a:lnTo>
                <a:lnTo>
                  <a:pt x="633425" y="533400"/>
                </a:lnTo>
                <a:lnTo>
                  <a:pt x="633425" y="519112"/>
                </a:lnTo>
                <a:lnTo>
                  <a:pt x="748588" y="519112"/>
                </a:lnTo>
                <a:lnTo>
                  <a:pt x="748588" y="500062"/>
                </a:lnTo>
                <a:lnTo>
                  <a:pt x="1103693" y="500062"/>
                </a:lnTo>
                <a:lnTo>
                  <a:pt x="1103693" y="481012"/>
                </a:lnTo>
                <a:lnTo>
                  <a:pt x="1127683" y="481012"/>
                </a:lnTo>
                <a:lnTo>
                  <a:pt x="1127683" y="471487"/>
                </a:lnTo>
                <a:lnTo>
                  <a:pt x="1305242" y="471487"/>
                </a:lnTo>
                <a:lnTo>
                  <a:pt x="1305242" y="452437"/>
                </a:lnTo>
                <a:lnTo>
                  <a:pt x="1348422" y="452437"/>
                </a:lnTo>
                <a:lnTo>
                  <a:pt x="1348422" y="423862"/>
                </a:lnTo>
                <a:lnTo>
                  <a:pt x="1401203" y="423862"/>
                </a:lnTo>
                <a:lnTo>
                  <a:pt x="1401203" y="409575"/>
                </a:lnTo>
                <a:lnTo>
                  <a:pt x="1463598" y="409575"/>
                </a:lnTo>
                <a:lnTo>
                  <a:pt x="1463598" y="361950"/>
                </a:lnTo>
                <a:lnTo>
                  <a:pt x="1645945" y="361950"/>
                </a:lnTo>
                <a:lnTo>
                  <a:pt x="1645945" y="323850"/>
                </a:lnTo>
                <a:lnTo>
                  <a:pt x="1660334" y="323850"/>
                </a:lnTo>
                <a:lnTo>
                  <a:pt x="1660334" y="290512"/>
                </a:lnTo>
                <a:lnTo>
                  <a:pt x="1693926" y="290512"/>
                </a:lnTo>
                <a:lnTo>
                  <a:pt x="1693926" y="276225"/>
                </a:lnTo>
                <a:lnTo>
                  <a:pt x="1756308" y="276225"/>
                </a:lnTo>
                <a:lnTo>
                  <a:pt x="1756308" y="247650"/>
                </a:lnTo>
                <a:lnTo>
                  <a:pt x="1943455" y="247650"/>
                </a:lnTo>
                <a:lnTo>
                  <a:pt x="1943455" y="223837"/>
                </a:lnTo>
                <a:lnTo>
                  <a:pt x="2073020" y="223837"/>
                </a:lnTo>
                <a:lnTo>
                  <a:pt x="2073020" y="195262"/>
                </a:lnTo>
                <a:lnTo>
                  <a:pt x="2145004" y="195262"/>
                </a:lnTo>
                <a:lnTo>
                  <a:pt x="2145004" y="171450"/>
                </a:lnTo>
                <a:lnTo>
                  <a:pt x="2192985" y="171450"/>
                </a:lnTo>
                <a:lnTo>
                  <a:pt x="2192985" y="138112"/>
                </a:lnTo>
                <a:lnTo>
                  <a:pt x="2293759" y="138112"/>
                </a:lnTo>
                <a:lnTo>
                  <a:pt x="2293759" y="114300"/>
                </a:lnTo>
                <a:lnTo>
                  <a:pt x="2332151" y="114300"/>
                </a:lnTo>
                <a:lnTo>
                  <a:pt x="2332151" y="71437"/>
                </a:lnTo>
                <a:lnTo>
                  <a:pt x="2591282" y="71437"/>
                </a:lnTo>
                <a:lnTo>
                  <a:pt x="2591282" y="38100"/>
                </a:lnTo>
                <a:lnTo>
                  <a:pt x="2672854" y="38100"/>
                </a:lnTo>
                <a:lnTo>
                  <a:pt x="2672854" y="0"/>
                </a:lnTo>
                <a:lnTo>
                  <a:pt x="3363861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95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3400" spc="-165" dirty="0"/>
              <a:t>A</a:t>
            </a:r>
            <a:r>
              <a:rPr sz="3400" spc="-15" dirty="0"/>
              <a:t>V</a:t>
            </a:r>
            <a:r>
              <a:rPr sz="3400" spc="-25" dirty="0"/>
              <a:t>E</a:t>
            </a:r>
            <a:r>
              <a:rPr sz="3400" spc="-20" dirty="0"/>
              <a:t>R</a:t>
            </a:r>
            <a:r>
              <a:rPr sz="3400" spc="-55" dirty="0"/>
              <a:t>R</a:t>
            </a:r>
            <a:r>
              <a:rPr sz="3400" spc="-30" dirty="0"/>
              <a:t>O</a:t>
            </a:r>
            <a:r>
              <a:rPr sz="3400" spc="-60" dirty="0"/>
              <a:t>E</a:t>
            </a:r>
            <a:r>
              <a:rPr sz="3400" spc="-25" dirty="0"/>
              <a:t>S</a:t>
            </a:r>
            <a:r>
              <a:rPr sz="3400" spc="-10" dirty="0"/>
              <a:t>:</a:t>
            </a:r>
            <a:endParaRPr sz="3400" dirty="0"/>
          </a:p>
          <a:p>
            <a:pPr marL="5080">
              <a:lnSpc>
                <a:spcPct val="100000"/>
              </a:lnSpc>
            </a:pPr>
            <a:r>
              <a:rPr lang="en-US" sz="2800" spc="-30" dirty="0" err="1" smtClean="0"/>
              <a:t>Veliko</a:t>
            </a:r>
            <a:r>
              <a:rPr lang="en-US" sz="2800" spc="-30" dirty="0" smtClean="0"/>
              <a:t> </a:t>
            </a:r>
            <a:r>
              <a:rPr lang="en-US" sz="2800" spc="-30" dirty="0" err="1" smtClean="0"/>
              <a:t>krvarenje</a:t>
            </a:r>
            <a:r>
              <a:rPr lang="en-US" sz="2800" spc="-30" dirty="0" smtClean="0"/>
              <a:t> </a:t>
            </a:r>
            <a:r>
              <a:rPr lang="en-US" sz="2800" spc="-30" dirty="0" err="1" smtClean="0"/>
              <a:t>kod</a:t>
            </a:r>
            <a:r>
              <a:rPr sz="2800" dirty="0" smtClean="0"/>
              <a:t> </a:t>
            </a:r>
            <a:r>
              <a:rPr sz="2800" spc="-20" dirty="0" err="1" smtClean="0"/>
              <a:t>p</a:t>
            </a:r>
            <a:r>
              <a:rPr sz="2800" spc="-55" dirty="0" err="1" smtClean="0"/>
              <a:t>a</a:t>
            </a:r>
            <a:r>
              <a:rPr lang="en-US" sz="2800" spc="-15" dirty="0" err="1" smtClean="0"/>
              <a:t>cijenata</a:t>
            </a:r>
            <a:r>
              <a:rPr lang="en-US" sz="2800" spc="-15" dirty="0" smtClean="0"/>
              <a:t> </a:t>
            </a:r>
            <a:r>
              <a:rPr sz="2800" spc="-35" dirty="0" smtClean="0"/>
              <a:t> </a:t>
            </a:r>
            <a:r>
              <a:rPr lang="en-US" sz="2800" spc="-15" dirty="0" err="1"/>
              <a:t>sa</a:t>
            </a:r>
            <a:r>
              <a:rPr lang="en-US" sz="2800" spc="-15" dirty="0"/>
              <a:t> </a:t>
            </a:r>
            <a:r>
              <a:rPr lang="en-US" sz="2800" spc="-15" dirty="0" err="1"/>
              <a:t>ili</a:t>
            </a:r>
            <a:r>
              <a:rPr lang="en-US" sz="2800" spc="-15" dirty="0"/>
              <a:t> bez </a:t>
            </a:r>
            <a:r>
              <a:rPr lang="en-US" sz="2800" spc="-10" dirty="0"/>
              <a:t> </a:t>
            </a:r>
            <a:r>
              <a:rPr lang="en-US" sz="2800" spc="-15" dirty="0" err="1"/>
              <a:t>pri</a:t>
            </a:r>
            <a:r>
              <a:rPr lang="en-US" sz="2800" spc="-25" dirty="0" err="1"/>
              <a:t>jašnjeg</a:t>
            </a:r>
            <a:r>
              <a:rPr lang="en-US" sz="2800" spc="-25" dirty="0"/>
              <a:t> </a:t>
            </a:r>
            <a:r>
              <a:rPr lang="en-US" sz="2800" spc="-10" dirty="0"/>
              <a:t> </a:t>
            </a:r>
            <a:r>
              <a:rPr lang="en-US" sz="2800" spc="-50" dirty="0" err="1"/>
              <a:t>moždanog</a:t>
            </a:r>
            <a:r>
              <a:rPr lang="en-US" sz="2800" spc="-50" dirty="0"/>
              <a:t> </a:t>
            </a:r>
            <a:r>
              <a:rPr lang="en-US" sz="2800" spc="-50" dirty="0" err="1"/>
              <a:t>udara</a:t>
            </a:r>
            <a:r>
              <a:rPr lang="en-US" sz="2800" spc="-50" dirty="0"/>
              <a:t> </a:t>
            </a:r>
            <a:r>
              <a:rPr lang="en-US" sz="2800" spc="-20" dirty="0"/>
              <a:t>/</a:t>
            </a:r>
            <a:r>
              <a:rPr lang="en-US" sz="2800" spc="-20" dirty="0" smtClean="0"/>
              <a:t>T</a:t>
            </a:r>
            <a:r>
              <a:rPr lang="en-US" sz="2800" spc="-15" dirty="0" smtClean="0"/>
              <a:t>I</a:t>
            </a:r>
            <a:r>
              <a:rPr lang="en-US" sz="2800" spc="-20" dirty="0" smtClean="0"/>
              <a:t>A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7539278" y="4616153"/>
            <a:ext cx="3485696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5751" y="0"/>
                </a:lnTo>
              </a:path>
            </a:pathLst>
          </a:custGeom>
          <a:ln w="21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8030" y="2087812"/>
            <a:ext cx="0" cy="2598387"/>
          </a:xfrm>
          <a:custGeom>
            <a:avLst/>
            <a:gdLst/>
            <a:ahLst/>
            <a:cxnLst/>
            <a:rect l="l" t="t" r="r" b="b"/>
            <a:pathLst>
              <a:path h="2597785">
                <a:moveTo>
                  <a:pt x="0" y="0"/>
                </a:moveTo>
                <a:lnTo>
                  <a:pt x="0" y="2597415"/>
                </a:lnTo>
              </a:path>
            </a:pathLst>
          </a:custGeom>
          <a:ln w="21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7698" y="4975234"/>
            <a:ext cx="2798716" cy="302330"/>
          </a:xfrm>
          <a:custGeom>
            <a:avLst/>
            <a:gdLst/>
            <a:ahLst/>
            <a:cxnLst/>
            <a:rect l="l" t="t" r="r" b="b"/>
            <a:pathLst>
              <a:path w="2799079" h="302260">
                <a:moveTo>
                  <a:pt x="0" y="0"/>
                </a:moveTo>
                <a:lnTo>
                  <a:pt x="2798838" y="0"/>
                </a:lnTo>
                <a:lnTo>
                  <a:pt x="2798838" y="302006"/>
                </a:lnTo>
                <a:lnTo>
                  <a:pt x="0" y="3020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04312" y="4744098"/>
            <a:ext cx="2624113" cy="4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algn="ctr">
              <a:lnSpc>
                <a:spcPct val="100000"/>
              </a:lnSpc>
              <a:tabLst>
                <a:tab pos="606425" algn="l"/>
                <a:tab pos="1170940" algn="l"/>
                <a:tab pos="1703070" algn="l"/>
                <a:tab pos="2272665" algn="l"/>
              </a:tabLst>
            </a:pPr>
            <a:r>
              <a:rPr sz="1200" spc="-10" dirty="0">
                <a:latin typeface="Calibri"/>
                <a:cs typeface="Calibri"/>
              </a:rPr>
              <a:t>3	6	9	12	15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400" b="1" dirty="0">
                <a:latin typeface="Calibri"/>
                <a:cs typeface="Calibri"/>
              </a:rPr>
              <a:t>Ti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since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ando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isa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8481" y="4542632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39271" y="4202668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4459" y="4130201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39271" y="3780501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94459" y="3708034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39271" y="3358333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94459" y="3285867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39271" y="2936166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94459" y="2863698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39271" y="2513998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94459" y="2441532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39271" y="2091829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60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94459" y="2019365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6364" y="4744099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75282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3815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12346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80830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49361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17896" y="4616203"/>
            <a:ext cx="0" cy="69866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929127" y="4744099"/>
            <a:ext cx="1809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25511" y="2135956"/>
            <a:ext cx="20298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8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95</a:t>
            </a:r>
            <a:r>
              <a:rPr sz="1400" dirty="0">
                <a:latin typeface="Calibri"/>
                <a:cs typeface="Calibri"/>
              </a:rPr>
              <a:t>%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58–2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82)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55819" y="2693554"/>
            <a:ext cx="61904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sp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22265" y="2795788"/>
            <a:ext cx="23047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23023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55776" y="2941887"/>
            <a:ext cx="81840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22265" y="3044124"/>
            <a:ext cx="23047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23023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2819" y="2611440"/>
            <a:ext cx="3403157" cy="1992456"/>
          </a:xfrm>
          <a:custGeom>
            <a:avLst/>
            <a:gdLst/>
            <a:ahLst/>
            <a:cxnLst/>
            <a:rect l="l" t="t" r="r" b="b"/>
            <a:pathLst>
              <a:path w="3403600" h="1991995">
                <a:moveTo>
                  <a:pt x="0" y="1991601"/>
                </a:moveTo>
                <a:lnTo>
                  <a:pt x="830199" y="1991601"/>
                </a:lnTo>
                <a:lnTo>
                  <a:pt x="830199" y="1890890"/>
                </a:lnTo>
                <a:lnTo>
                  <a:pt x="1010361" y="1890890"/>
                </a:lnTo>
                <a:lnTo>
                  <a:pt x="1010361" y="1773923"/>
                </a:lnTo>
                <a:lnTo>
                  <a:pt x="1095565" y="1773923"/>
                </a:lnTo>
                <a:lnTo>
                  <a:pt x="1095565" y="1647215"/>
                </a:lnTo>
                <a:lnTo>
                  <a:pt x="1336598" y="1647215"/>
                </a:lnTo>
                <a:lnTo>
                  <a:pt x="1336598" y="1517256"/>
                </a:lnTo>
                <a:lnTo>
                  <a:pt x="1570316" y="1517256"/>
                </a:lnTo>
                <a:lnTo>
                  <a:pt x="1570316" y="1374305"/>
                </a:lnTo>
                <a:lnTo>
                  <a:pt x="1984197" y="1374305"/>
                </a:lnTo>
                <a:lnTo>
                  <a:pt x="1984197" y="1195616"/>
                </a:lnTo>
                <a:lnTo>
                  <a:pt x="2188705" y="1195616"/>
                </a:lnTo>
                <a:lnTo>
                  <a:pt x="2188705" y="987678"/>
                </a:lnTo>
                <a:lnTo>
                  <a:pt x="2242261" y="987678"/>
                </a:lnTo>
                <a:lnTo>
                  <a:pt x="2242261" y="782993"/>
                </a:lnTo>
                <a:lnTo>
                  <a:pt x="2283650" y="786244"/>
                </a:lnTo>
                <a:lnTo>
                  <a:pt x="2283650" y="562076"/>
                </a:lnTo>
                <a:lnTo>
                  <a:pt x="2527109" y="562076"/>
                </a:lnTo>
                <a:lnTo>
                  <a:pt x="2526987" y="549080"/>
                </a:lnTo>
                <a:lnTo>
                  <a:pt x="2526865" y="536084"/>
                </a:lnTo>
                <a:lnTo>
                  <a:pt x="2526500" y="497097"/>
                </a:lnTo>
                <a:lnTo>
                  <a:pt x="2526134" y="458109"/>
                </a:lnTo>
                <a:lnTo>
                  <a:pt x="2525770" y="419121"/>
                </a:lnTo>
                <a:lnTo>
                  <a:pt x="2525406" y="380133"/>
                </a:lnTo>
                <a:lnTo>
                  <a:pt x="2525044" y="341146"/>
                </a:lnTo>
                <a:lnTo>
                  <a:pt x="2524683" y="302158"/>
                </a:lnTo>
                <a:lnTo>
                  <a:pt x="2692666" y="302158"/>
                </a:lnTo>
                <a:lnTo>
                  <a:pt x="2692544" y="287049"/>
                </a:lnTo>
                <a:lnTo>
                  <a:pt x="2692179" y="241725"/>
                </a:lnTo>
                <a:lnTo>
                  <a:pt x="2691813" y="196402"/>
                </a:lnTo>
                <a:lnTo>
                  <a:pt x="2691447" y="151079"/>
                </a:lnTo>
                <a:lnTo>
                  <a:pt x="2691325" y="135971"/>
                </a:lnTo>
                <a:lnTo>
                  <a:pt x="2690959" y="90648"/>
                </a:lnTo>
                <a:lnTo>
                  <a:pt x="2690594" y="45324"/>
                </a:lnTo>
                <a:lnTo>
                  <a:pt x="2690228" y="0"/>
                </a:lnTo>
                <a:lnTo>
                  <a:pt x="3403561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5213" y="2884426"/>
            <a:ext cx="3337760" cy="1719343"/>
          </a:xfrm>
          <a:custGeom>
            <a:avLst/>
            <a:gdLst/>
            <a:ahLst/>
            <a:cxnLst/>
            <a:rect l="l" t="t" r="r" b="b"/>
            <a:pathLst>
              <a:path w="3338195" h="1718945">
                <a:moveTo>
                  <a:pt x="3337826" y="0"/>
                </a:moveTo>
                <a:lnTo>
                  <a:pt x="1881936" y="0"/>
                </a:lnTo>
                <a:lnTo>
                  <a:pt x="1881936" y="168948"/>
                </a:lnTo>
                <a:lnTo>
                  <a:pt x="1862455" y="168948"/>
                </a:lnTo>
                <a:lnTo>
                  <a:pt x="1862455" y="331393"/>
                </a:lnTo>
                <a:lnTo>
                  <a:pt x="1801596" y="331393"/>
                </a:lnTo>
                <a:lnTo>
                  <a:pt x="1801596" y="503580"/>
                </a:lnTo>
                <a:lnTo>
                  <a:pt x="1689608" y="503580"/>
                </a:lnTo>
                <a:lnTo>
                  <a:pt x="1689608" y="643293"/>
                </a:lnTo>
                <a:lnTo>
                  <a:pt x="1541094" y="643293"/>
                </a:lnTo>
                <a:lnTo>
                  <a:pt x="1541094" y="782993"/>
                </a:lnTo>
                <a:lnTo>
                  <a:pt x="1438846" y="782993"/>
                </a:lnTo>
                <a:lnTo>
                  <a:pt x="1438846" y="929195"/>
                </a:lnTo>
                <a:lnTo>
                  <a:pt x="1421803" y="929195"/>
                </a:lnTo>
                <a:lnTo>
                  <a:pt x="1421803" y="1059154"/>
                </a:lnTo>
                <a:lnTo>
                  <a:pt x="1080960" y="1059154"/>
                </a:lnTo>
                <a:lnTo>
                  <a:pt x="1080960" y="1176108"/>
                </a:lnTo>
                <a:lnTo>
                  <a:pt x="681685" y="1176108"/>
                </a:lnTo>
                <a:lnTo>
                  <a:pt x="681685" y="1293075"/>
                </a:lnTo>
                <a:lnTo>
                  <a:pt x="528307" y="1293075"/>
                </a:lnTo>
                <a:lnTo>
                  <a:pt x="528307" y="1403540"/>
                </a:lnTo>
                <a:lnTo>
                  <a:pt x="464997" y="1403540"/>
                </a:lnTo>
                <a:lnTo>
                  <a:pt x="464997" y="1514005"/>
                </a:lnTo>
                <a:lnTo>
                  <a:pt x="197192" y="1514005"/>
                </a:lnTo>
                <a:lnTo>
                  <a:pt x="196904" y="1526701"/>
                </a:lnTo>
                <a:lnTo>
                  <a:pt x="196039" y="1564792"/>
                </a:lnTo>
                <a:lnTo>
                  <a:pt x="194893" y="1615579"/>
                </a:lnTo>
                <a:lnTo>
                  <a:pt x="85204" y="1621218"/>
                </a:lnTo>
                <a:lnTo>
                  <a:pt x="84875" y="1633914"/>
                </a:lnTo>
                <a:lnTo>
                  <a:pt x="84547" y="1646609"/>
                </a:lnTo>
                <a:lnTo>
                  <a:pt x="84218" y="1659305"/>
                </a:lnTo>
                <a:lnTo>
                  <a:pt x="83890" y="1672001"/>
                </a:lnTo>
                <a:lnTo>
                  <a:pt x="83561" y="1684697"/>
                </a:lnTo>
                <a:lnTo>
                  <a:pt x="83232" y="1697392"/>
                </a:lnTo>
                <a:lnTo>
                  <a:pt x="82904" y="1710088"/>
                </a:lnTo>
                <a:lnTo>
                  <a:pt x="0" y="1718691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42130" y="1497614"/>
            <a:ext cx="21199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re</a:t>
            </a:r>
            <a:r>
              <a:rPr sz="2000" b="1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ke</a:t>
            </a:r>
            <a:r>
              <a:rPr sz="2000" b="1" dirty="0">
                <a:latin typeface="Calibri"/>
                <a:cs typeface="Calibri"/>
              </a:rPr>
              <a:t>/TIA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89296" y="4603880"/>
            <a:ext cx="3478076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505" y="0"/>
                </a:lnTo>
              </a:path>
            </a:pathLst>
          </a:custGeom>
          <a:ln w="21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7900" y="2082967"/>
            <a:ext cx="0" cy="25933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296"/>
                </a:lnTo>
              </a:path>
            </a:pathLst>
          </a:custGeom>
          <a:ln w="21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413274" y="1495535"/>
            <a:ext cx="24812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revi</a:t>
            </a:r>
            <a:r>
              <a:rPr sz="2000" b="1" dirty="0">
                <a:latin typeface="Calibri"/>
                <a:cs typeface="Calibri"/>
              </a:rPr>
              <a:t>ous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ke</a:t>
            </a:r>
            <a:r>
              <a:rPr sz="2000" b="1" dirty="0">
                <a:latin typeface="Calibri"/>
                <a:cs typeface="Calibri"/>
              </a:rPr>
              <a:t>/T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0485" y="2598398"/>
            <a:ext cx="215444" cy="14100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Cu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ula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89287" y="4191609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89287" y="3770682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89287" y="3349754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89287" y="2928828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89287" y="2507901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89287" y="2086973"/>
            <a:ext cx="7365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30315" y="2723662"/>
            <a:ext cx="229840" cy="0"/>
          </a:xfrm>
          <a:custGeom>
            <a:avLst/>
            <a:gdLst/>
            <a:ahLst/>
            <a:cxnLst/>
            <a:rect l="l" t="t" r="r" b="b"/>
            <a:pathLst>
              <a:path w="229869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30315" y="2971266"/>
            <a:ext cx="229840" cy="0"/>
          </a:xfrm>
          <a:custGeom>
            <a:avLst/>
            <a:gdLst/>
            <a:ahLst/>
            <a:cxnLst/>
            <a:rect l="l" t="t" r="r" b="b"/>
            <a:pathLst>
              <a:path w="229869">
                <a:moveTo>
                  <a:pt x="2297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340522" y="4731550"/>
            <a:ext cx="2624113" cy="502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algn="ctr">
              <a:lnSpc>
                <a:spcPct val="100000"/>
              </a:lnSpc>
              <a:tabLst>
                <a:tab pos="622300" algn="l"/>
                <a:tab pos="1189990" algn="l"/>
                <a:tab pos="1717039" algn="l"/>
                <a:tab pos="2284730" algn="l"/>
              </a:tabLst>
            </a:pPr>
            <a:r>
              <a:rPr sz="1200" spc="-10" dirty="0">
                <a:latin typeface="Calibri"/>
                <a:cs typeface="Calibri"/>
              </a:rPr>
              <a:t>3	6	9	12	15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400" b="1" dirty="0">
                <a:latin typeface="Calibri"/>
                <a:cs typeface="Calibri"/>
              </a:rPr>
              <a:t>Ti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since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ando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isa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(m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38429" y="45303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44407" y="4119136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44407" y="3698209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44407" y="3277281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44407" y="2856354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44405" y="2435425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44405" y="2014500"/>
            <a:ext cx="297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64249" y="2136662"/>
            <a:ext cx="20266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8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95</a:t>
            </a:r>
            <a:r>
              <a:rPr sz="1400" dirty="0">
                <a:latin typeface="Calibri"/>
                <a:cs typeface="Calibri"/>
              </a:rPr>
              <a:t>%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64–1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80)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62058" y="2621443"/>
            <a:ext cx="818408" cy="497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sp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 A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06058" y="4731551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2397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91326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58677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602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3375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60727" y="4603850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720141" y="6474704"/>
            <a:ext cx="323236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HC,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2012;11:225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231.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72202" y="4731551"/>
            <a:ext cx="1809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58351" y="2598398"/>
            <a:ext cx="215444" cy="14100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Cu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ula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ard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362729" y="5915173"/>
            <a:ext cx="2123799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m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ner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 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2012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717793" y="5254259"/>
          <a:ext cx="10414292" cy="613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157"/>
                <a:gridCol w="541184"/>
                <a:gridCol w="568225"/>
                <a:gridCol w="568225"/>
                <a:gridCol w="566320"/>
                <a:gridCol w="595729"/>
                <a:gridCol w="539121"/>
                <a:gridCol w="775002"/>
                <a:gridCol w="1495468"/>
                <a:gridCol w="544150"/>
                <a:gridCol w="569749"/>
                <a:gridCol w="567158"/>
                <a:gridCol w="567387"/>
                <a:gridCol w="569978"/>
                <a:gridCol w="587806"/>
                <a:gridCol w="376633"/>
              </a:tblGrid>
              <a:tr h="16767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 risk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5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pirin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2,415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2,367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2,207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1,851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1,379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482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Api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aban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2,417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2,381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2,221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1,838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1,336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aban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806" y="2131250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806" y="2887429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806" y="3643597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3355" y="3643597"/>
            <a:ext cx="980947" cy="756460"/>
          </a:xfrm>
          <a:custGeom>
            <a:avLst/>
            <a:gdLst/>
            <a:ahLst/>
            <a:cxnLst/>
            <a:rect l="l" t="t" r="r" b="b"/>
            <a:pathLst>
              <a:path w="981075" h="756285">
                <a:moveTo>
                  <a:pt x="0" y="0"/>
                </a:moveTo>
                <a:lnTo>
                  <a:pt x="980821" y="0"/>
                </a:lnTo>
                <a:lnTo>
                  <a:pt x="980821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78B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4049" y="3643597"/>
            <a:ext cx="870472" cy="756460"/>
          </a:xfrm>
          <a:custGeom>
            <a:avLst/>
            <a:gdLst/>
            <a:ahLst/>
            <a:cxnLst/>
            <a:rect l="l" t="t" r="r" b="b"/>
            <a:pathLst>
              <a:path w="870584" h="756285">
                <a:moveTo>
                  <a:pt x="0" y="0"/>
                </a:moveTo>
                <a:lnTo>
                  <a:pt x="870292" y="0"/>
                </a:lnTo>
                <a:lnTo>
                  <a:pt x="870292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516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806" y="4399778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806" y="5155958"/>
            <a:ext cx="8839954" cy="777420"/>
          </a:xfrm>
          <a:custGeom>
            <a:avLst/>
            <a:gdLst/>
            <a:ahLst/>
            <a:cxnLst/>
            <a:rect l="l" t="t" r="r" b="b"/>
            <a:pathLst>
              <a:path w="8841105" h="777239">
                <a:moveTo>
                  <a:pt x="0" y="0"/>
                </a:moveTo>
                <a:lnTo>
                  <a:pt x="8840698" y="0"/>
                </a:lnTo>
                <a:lnTo>
                  <a:pt x="8840698" y="777240"/>
                </a:lnTo>
                <a:lnTo>
                  <a:pt x="0" y="7772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093" y="3608143"/>
            <a:ext cx="10813277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540"/>
              </a:lnSpc>
            </a:pPr>
            <a:r>
              <a:rPr sz="2400" b="1" spc="-20" dirty="0">
                <a:solidFill>
                  <a:srgbClr val="961D66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2400" b="1" spc="-45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961D66"/>
                </a:solidFill>
                <a:latin typeface="Calibri"/>
                <a:cs typeface="Calibri"/>
              </a:rPr>
              <a:t>omme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n</a:t>
            </a:r>
            <a:r>
              <a:rPr sz="2400" b="1" spc="-20" dirty="0">
                <a:solidFill>
                  <a:srgbClr val="961D66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ed</a:t>
            </a:r>
            <a:r>
              <a:rPr sz="2400" b="1" spc="-35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961D66"/>
                </a:solidFill>
                <a:latin typeface="Calibri"/>
                <a:cs typeface="Calibri"/>
              </a:rPr>
              <a:t>in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961D66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961D66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961D66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961D66"/>
                </a:solidFill>
                <a:latin typeface="Calibri"/>
                <a:cs typeface="Calibri"/>
              </a:rPr>
              <a:t>ce</a:t>
            </a:r>
            <a:r>
              <a:rPr sz="2400" b="1" spc="-10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VKAs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961D66"/>
                </a:solidFill>
                <a:latin typeface="Calibri"/>
                <a:cs typeface="Calibri"/>
              </a:rPr>
              <a:t>as</a:t>
            </a:r>
            <a:r>
              <a:rPr sz="2400" b="1" spc="-20" dirty="0">
                <a:solidFill>
                  <a:srgbClr val="961D66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961D66"/>
                </a:solidFill>
                <a:latin typeface="Calibri"/>
                <a:cs typeface="Calibri"/>
              </a:rPr>
              <a:t>ir</a:t>
            </a:r>
            <a:r>
              <a:rPr sz="2400" b="1" spc="-15" dirty="0">
                <a:solidFill>
                  <a:srgbClr val="961D66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ts val="2060"/>
              </a:lnSpc>
              <a:tabLst>
                <a:tab pos="9370695" algn="l"/>
                <a:tab pos="1025715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us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.	</a:t>
            </a:r>
            <a:r>
              <a:rPr sz="3000" b="1" baseline="25000" dirty="0">
                <a:latin typeface="Calibri"/>
                <a:cs typeface="Calibri"/>
              </a:rPr>
              <a:t>I	</a:t>
            </a:r>
            <a:r>
              <a:rPr sz="3000" b="1" baseline="25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000" baseline="25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570" y="30737"/>
            <a:ext cx="11686907" cy="1148817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 smtClean="0"/>
              <a:t>E</a:t>
            </a:r>
            <a:r>
              <a:rPr sz="2800" dirty="0" smtClean="0"/>
              <a:t>SC</a:t>
            </a:r>
            <a:r>
              <a:rPr sz="2800" spc="5" dirty="0" smtClean="0"/>
              <a:t> </a:t>
            </a:r>
            <a:r>
              <a:rPr sz="2800" dirty="0"/>
              <a:t>2016</a:t>
            </a:r>
            <a:r>
              <a:rPr sz="2800" spc="-20" dirty="0"/>
              <a:t> </a:t>
            </a:r>
            <a:r>
              <a:rPr lang="en-US" sz="2800" spc="-5" dirty="0" err="1" smtClean="0"/>
              <a:t>smijernice</a:t>
            </a:r>
            <a:r>
              <a:rPr lang="en-US" sz="2800" spc="-5" dirty="0" smtClean="0"/>
              <a:t> </a:t>
            </a:r>
            <a:r>
              <a:rPr sz="2800" dirty="0" smtClean="0"/>
              <a:t>:</a:t>
            </a:r>
            <a:r>
              <a:rPr lang="en-US" sz="2800" dirty="0" err="1" smtClean="0"/>
              <a:t>sekundarna</a:t>
            </a:r>
            <a:r>
              <a:rPr lang="en-US" sz="2800" dirty="0" smtClean="0"/>
              <a:t> </a:t>
            </a:r>
            <a:r>
              <a:rPr lang="en-US" sz="2800" dirty="0" err="1" smtClean="0"/>
              <a:t>prevencija</a:t>
            </a:r>
            <a:r>
              <a:rPr lang="en-US" sz="2800" dirty="0" smtClean="0"/>
              <a:t> </a:t>
            </a:r>
            <a:r>
              <a:rPr lang="en-US" sz="2800" dirty="0" err="1" smtClean="0"/>
              <a:t>moždanog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NOAK-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imaju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prednost</a:t>
            </a:r>
            <a:r>
              <a:rPr lang="en-US" sz="2800" dirty="0" smtClean="0">
                <a:solidFill>
                  <a:srgbClr val="FF0000"/>
                </a:solidFill>
              </a:rPr>
              <a:t> u </a:t>
            </a:r>
            <a:r>
              <a:rPr lang="en-US" sz="2800" dirty="0" err="1" smtClean="0">
                <a:solidFill>
                  <a:srgbClr val="FF0000"/>
                </a:solidFill>
              </a:rPr>
              <a:t>odnosu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</a:t>
            </a:r>
            <a:r>
              <a:rPr lang="en-US" sz="2800" dirty="0" smtClean="0">
                <a:solidFill>
                  <a:srgbClr val="FF0000"/>
                </a:solidFill>
              </a:rPr>
              <a:t> VKA </a:t>
            </a:r>
            <a:r>
              <a:rPr lang="en-US" sz="2800" dirty="0" err="1" smtClean="0">
                <a:solidFill>
                  <a:srgbClr val="FF0000"/>
                </a:solidFill>
              </a:rPr>
              <a:t>ili</a:t>
            </a:r>
            <a:r>
              <a:rPr lang="en-US" sz="2800" dirty="0" smtClean="0">
                <a:solidFill>
                  <a:srgbClr val="FF0000"/>
                </a:solidFill>
              </a:rPr>
              <a:t> aspirin </a:t>
            </a:r>
            <a:r>
              <a:rPr lang="en-US" sz="2800" dirty="0" err="1" smtClean="0">
                <a:solidFill>
                  <a:srgbClr val="FF0000"/>
                </a:solidFill>
              </a:rPr>
              <a:t>kod</a:t>
            </a:r>
            <a:r>
              <a:rPr lang="en-US" sz="2800" dirty="0" smtClean="0">
                <a:solidFill>
                  <a:srgbClr val="FF0000"/>
                </a:solidFill>
              </a:rPr>
              <a:t> AF </a:t>
            </a:r>
            <a:r>
              <a:rPr lang="en-US" sz="2800" dirty="0" err="1" smtClean="0">
                <a:solidFill>
                  <a:srgbClr val="FF0000"/>
                </a:solidFill>
              </a:rPr>
              <a:t>pacijenata</a:t>
            </a:r>
            <a:r>
              <a:rPr lang="en-US" sz="2800" dirty="0" smtClean="0">
                <a:solidFill>
                  <a:srgbClr val="FF0000"/>
                </a:solidFill>
              </a:rPr>
              <a:t> s </a:t>
            </a:r>
            <a:r>
              <a:rPr lang="en-US" sz="2800" dirty="0" err="1" smtClean="0">
                <a:solidFill>
                  <a:srgbClr val="FF0000"/>
                </a:solidFill>
              </a:rPr>
              <a:t>prethodnim</a:t>
            </a:r>
            <a:r>
              <a:rPr lang="en-US" sz="2800" dirty="0" smtClean="0">
                <a:solidFill>
                  <a:srgbClr val="FF0000"/>
                </a:solidFill>
              </a:rPr>
              <a:t> MU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0092" y="3608143"/>
            <a:ext cx="10812896" cy="859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21209" y="6466213"/>
            <a:ext cx="31942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Ki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2016;37:2893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2962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870" y="5965704"/>
            <a:ext cx="11495179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AF: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f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on;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8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par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ombop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me;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SC: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So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ar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80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rec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omb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na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tiss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0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r>
              <a:rPr sz="1200" i="1" spc="6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K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cho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2016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04759" y="1375077"/>
          <a:ext cx="10690419" cy="4558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546"/>
                <a:gridCol w="980689"/>
                <a:gridCol w="870184"/>
              </a:tblGrid>
              <a:tr h="7561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omm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6174">
                <a:tc>
                  <a:txBody>
                    <a:bodyPr/>
                    <a:lstStyle/>
                    <a:p>
                      <a:pPr marL="85090" marR="675640">
                        <a:lnSpc>
                          <a:spcPct val="75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iri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nda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 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AAE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516BB3"/>
                    </a:solidFill>
                  </a:tcPr>
                </a:tc>
              </a:tr>
              <a:tr h="771758">
                <a:tc>
                  <a:txBody>
                    <a:bodyPr/>
                    <a:lstStyle/>
                    <a:p>
                      <a:pPr marL="85090" marR="935990">
                        <a:lnSpc>
                          <a:spcPct val="750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5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omme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 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NR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1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7 (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 a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05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99A0D1"/>
                    </a:solidFill>
                  </a:tcPr>
                </a:tc>
              </a:tr>
              <a:tr h="740592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756174">
                <a:tc>
                  <a:txBody>
                    <a:bodyPr/>
                    <a:lstStyle/>
                    <a:p>
                      <a:pPr marL="85090" marR="1167130">
                        <a:lnSpc>
                          <a:spcPct val="75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ot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omme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d.</a:t>
                      </a: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05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516BB3"/>
                    </a:solidFill>
                  </a:tcPr>
                </a:tc>
              </a:tr>
              <a:tr h="777420">
                <a:tc>
                  <a:txBody>
                    <a:bodyPr/>
                    <a:lstStyle/>
                    <a:p>
                      <a:pPr marL="8509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emorr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5090" marR="402590">
                        <a:lnSpc>
                          <a:spcPct val="75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lee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ris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 has 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AAE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516B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561617-3C2E-4565-BDF0-22BAE84C80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3176" y="920427"/>
            <a:ext cx="10711055" cy="462070"/>
          </a:xfrm>
        </p:spPr>
        <p:txBody>
          <a:bodyPr/>
          <a:lstStyle/>
          <a:p>
            <a:r>
              <a:rPr lang="hr-HR" sz="2400" dirty="0"/>
              <a:t>       TROMBOEMBOLIJA</a:t>
            </a:r>
            <a:r>
              <a:rPr lang="hr-HR" sz="2800" dirty="0"/>
              <a:t>				</a:t>
            </a:r>
            <a:r>
              <a:rPr lang="hr-HR" sz="2400" dirty="0"/>
              <a:t>KRVARENJE</a:t>
            </a:r>
            <a:endParaRPr lang="hr-HR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339C2F-5401-4AF9-8AF6-2D5E46BA71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hr-HR" dirty="0"/>
              <a:t>PROCJENA RIZIKA</a:t>
            </a:r>
          </a:p>
        </p:txBody>
      </p:sp>
      <p:graphicFrame>
        <p:nvGraphicFramePr>
          <p:cNvPr id="5" name="Group 95">
            <a:extLst>
              <a:ext uri="{FF2B5EF4-FFF2-40B4-BE49-F238E27FC236}">
                <a16:creationId xmlns="" xmlns:a16="http://schemas.microsoft.com/office/drawing/2014/main" id="{E89592EA-593A-4BBD-8E48-EDE1158FE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83460"/>
              </p:ext>
            </p:extLst>
          </p:nvPr>
        </p:nvGraphicFramePr>
        <p:xfrm>
          <a:off x="466104" y="1427361"/>
          <a:ext cx="5376163" cy="4697088"/>
        </p:xfrm>
        <a:graphic>
          <a:graphicData uri="http://schemas.openxmlformats.org/drawingml/2006/table">
            <a:tbl>
              <a:tblPr/>
              <a:tblGrid>
                <a:gridCol w="3098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7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9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KONGESTIVNO ZATAJENJE SRCA ILI EFLV≤35%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ongestive heart failure or EFLV ≤35%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HIPERTENZIJA         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ypertension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 ≥ 75 GODINA 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 ≥ 75 year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4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DIJABETES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iabetes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MU/TIA/SISTEMSKA EMBOLIJA               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troke/TIA/systemic embolism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21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ARTERIJSKA BOLEST IM/PAD/PLAK AORTE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Vasc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ular disease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MI/PAD/aortic plaque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2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 65-74 GODINE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 65-74 years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44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SPOL (ŽENE)                        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 (female)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CECEC"/>
                        </a:gs>
                        <a:gs pos="100000">
                          <a:srgbClr val="ECECEC">
                            <a:gamma/>
                            <a:tint val="47451"/>
                            <a:invGamma/>
                          </a:srgbClr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oup 119">
            <a:extLst>
              <a:ext uri="{FF2B5EF4-FFF2-40B4-BE49-F238E27FC236}">
                <a16:creationId xmlns="" xmlns:a16="http://schemas.microsoft.com/office/drawing/2014/main" id="{748F1E55-9A82-492B-948A-53763A59E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41606"/>
              </p:ext>
            </p:extLst>
          </p:nvPr>
        </p:nvGraphicFramePr>
        <p:xfrm>
          <a:off x="6348147" y="1591378"/>
          <a:ext cx="5423781" cy="4369055"/>
        </p:xfrm>
        <a:graphic>
          <a:graphicData uri="http://schemas.openxmlformats.org/drawingml/2006/table">
            <a:tbl>
              <a:tblPr/>
              <a:tblGrid>
                <a:gridCol w="3720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62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HIPERTENZIJA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(&gt;160 mmHg sist)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                                         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ypertension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Oštećena BUBREŽNA i JETRENA funkcija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ili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bnormal renal or liver function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MOŽDANI UDAR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7272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troke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KRVARENJE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7272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leeding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LABILAN INR (TR&lt;60%)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7272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abile INR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0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STARIJA DOB (&gt;65 god)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hr-H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D7272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lderly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2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LIJEKOVI ILI ALKOHOL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7272B"/>
                          </a:solidFill>
                          <a:effectLst/>
                          <a:latin typeface="Calibri" pitchFamily="34" charset="0"/>
                        </a:rPr>
                        <a:t> ili 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rugs or alcohol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982438-EAC7-4D85-B7F7-55C5AE63E849}"/>
              </a:ext>
            </a:extLst>
          </p:cNvPr>
          <p:cNvSpPr/>
          <p:nvPr/>
        </p:nvSpPr>
        <p:spPr>
          <a:xfrm>
            <a:off x="1752609" y="6169313"/>
            <a:ext cx="223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</a:t>
            </a:r>
            <a:r>
              <a:rPr lang="hr-HR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</a:t>
            </a:r>
            <a:r>
              <a:rPr lang="hr-HR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6662C31-D7CF-4C4D-9AA4-D59407BE8B0C}"/>
              </a:ext>
            </a:extLst>
          </p:cNvPr>
          <p:cNvSpPr/>
          <p:nvPr/>
        </p:nvSpPr>
        <p:spPr>
          <a:xfrm>
            <a:off x="8730285" y="6124449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BLED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9373C2E-6CF4-45F7-8524-8F0DB39FB079}"/>
              </a:ext>
            </a:extLst>
          </p:cNvPr>
          <p:cNvSpPr/>
          <p:nvPr/>
        </p:nvSpPr>
        <p:spPr>
          <a:xfrm>
            <a:off x="3301734" y="6630978"/>
            <a:ext cx="6784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200" dirty="0">
                <a:solidFill>
                  <a:sysClr val="window" lastClr="FFFFFF"/>
                </a:solidFill>
                <a:latin typeface="Calibri"/>
              </a:rPr>
              <a:t>1. </a:t>
            </a:r>
            <a:r>
              <a:rPr lang="hr-BA" sz="1200" dirty="0">
                <a:solidFill>
                  <a:sysClr val="window" lastClr="FFFFFF"/>
                </a:solidFill>
                <a:latin typeface="Calibri"/>
              </a:rPr>
              <a:t>Kirchhof</a:t>
            </a:r>
            <a:r>
              <a:rPr lang="en-GB" sz="1200" dirty="0">
                <a:solidFill>
                  <a:sysClr val="window" lastClr="FFFFFF"/>
                </a:solidFill>
                <a:latin typeface="Calibri"/>
              </a:rPr>
              <a:t> et al. </a:t>
            </a:r>
            <a:r>
              <a:rPr lang="en-GB" sz="1200" i="1" dirty="0" err="1">
                <a:solidFill>
                  <a:sysClr val="window" lastClr="FFFFFF"/>
                </a:solidFill>
                <a:latin typeface="Calibri"/>
              </a:rPr>
              <a:t>Europ</a:t>
            </a:r>
            <a:r>
              <a:rPr lang="hr-BA" sz="1200" i="1" dirty="0">
                <a:solidFill>
                  <a:sysClr val="window" lastClr="FFFFFF"/>
                </a:solidFill>
                <a:latin typeface="Calibri"/>
              </a:rPr>
              <a:t>ean Heart Journal</a:t>
            </a:r>
            <a:r>
              <a:rPr lang="en-GB" sz="1200" dirty="0">
                <a:solidFill>
                  <a:sysClr val="window" lastClr="FFFFFF"/>
                </a:solidFill>
                <a:latin typeface="Calibri"/>
              </a:rPr>
              <a:t>. 201</a:t>
            </a:r>
            <a:r>
              <a:rPr lang="hr-BA" sz="1200" dirty="0">
                <a:solidFill>
                  <a:sysClr val="window" lastClr="FFFFFF"/>
                </a:solidFill>
                <a:latin typeface="Calibri"/>
              </a:rPr>
              <a:t>6</a:t>
            </a:r>
            <a:r>
              <a:rPr lang="en-GB" sz="1200" dirty="0">
                <a:solidFill>
                  <a:sysClr val="window" lastClr="FFFFFF"/>
                </a:solidFill>
                <a:latin typeface="Calibri"/>
              </a:rPr>
              <a:t>;</a:t>
            </a:r>
            <a:r>
              <a:rPr lang="hr-BA" sz="1200" dirty="0">
                <a:solidFill>
                  <a:sysClr val="window" lastClr="FFFFFF"/>
                </a:solidFill>
                <a:latin typeface="Calibri"/>
              </a:rPr>
              <a:t> pii: ehw210</a:t>
            </a:r>
            <a:r>
              <a:rPr lang="en-GB" sz="1200" dirty="0">
                <a:solidFill>
                  <a:sysClr val="window" lastClr="FFFFFF"/>
                </a:solidFill>
                <a:latin typeface="Calibri"/>
              </a:rPr>
              <a:t>;</a:t>
            </a:r>
            <a:r>
              <a:rPr lang="hr-HR" sz="1200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GB" sz="1100" dirty="0">
                <a:solidFill>
                  <a:sysClr val="window" lastClr="FFFFFF"/>
                </a:solidFill>
                <a:latin typeface="Calibri"/>
              </a:rPr>
              <a:t>2. Lip et al. </a:t>
            </a:r>
            <a:r>
              <a:rPr lang="en-GB" sz="1100" i="1" dirty="0">
                <a:solidFill>
                  <a:sysClr val="window" lastClr="FFFFFF"/>
                </a:solidFill>
                <a:latin typeface="Calibri"/>
              </a:rPr>
              <a:t>Stroke</a:t>
            </a:r>
            <a:r>
              <a:rPr lang="en-GB" sz="1100" dirty="0">
                <a:solidFill>
                  <a:sysClr val="window" lastClr="FFFFFF"/>
                </a:solidFill>
                <a:latin typeface="Calibri"/>
              </a:rPr>
              <a:t> 2010;41:2731–2738</a:t>
            </a:r>
            <a:endParaRPr lang="hr-HR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C3A691-518E-46FB-9E3C-A09DF870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04" y="2108210"/>
            <a:ext cx="5423782" cy="4803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DE5027-2D50-4146-AA7A-8CD77CBD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04" y="2633469"/>
            <a:ext cx="5423782" cy="4803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79664E2-2776-458F-A63E-79BD18A9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02" y="4362203"/>
            <a:ext cx="5376163" cy="6458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54F780-0C1B-4820-A131-76B13F97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527" y="5372926"/>
            <a:ext cx="5432948" cy="56623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A40654B-67B1-4EE6-A513-2673AE498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694" y="4685150"/>
            <a:ext cx="5432948" cy="56623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DDF5B3A-24CF-4032-8398-157129263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81" y="2160154"/>
            <a:ext cx="5432948" cy="6877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04AFA-B19D-4F83-B05A-E74EE2DA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147" y="1602490"/>
            <a:ext cx="5423782" cy="4803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defTabSz="913470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sz="1600" b="1" dirty="0">
              <a:solidFill>
                <a:srgbClr val="FF0000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2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475450" y="6557711"/>
            <a:ext cx="64399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3. Ki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2016;37:2893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2962;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4.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HC,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2012;11:225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231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840" y="6374789"/>
            <a:ext cx="830281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ova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2013;11:77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trial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rill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1994;154:1449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1457;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414" y="1415797"/>
            <a:ext cx="6919329" cy="427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5715" indent="-454659">
              <a:lnSpc>
                <a:spcPct val="100000"/>
              </a:lnSpc>
              <a:tabLst>
                <a:tab pos="466725" algn="l"/>
              </a:tabLst>
            </a:pPr>
            <a:r>
              <a:rPr sz="160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000" spc="-5" dirty="0" err="1" smtClean="0">
                <a:latin typeface="Calibri"/>
                <a:cs typeface="Calibri"/>
              </a:rPr>
              <a:t>Najvažniji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faktor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rizika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za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moždani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udar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kod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bolesnika</a:t>
            </a:r>
            <a:r>
              <a:rPr lang="en-US" sz="2000" spc="-5" dirty="0" smtClean="0">
                <a:latin typeface="Calibri"/>
                <a:cs typeface="Calibri"/>
              </a:rPr>
              <a:t> s AF je </a:t>
            </a:r>
            <a:r>
              <a:rPr lang="en-US" sz="2000" spc="-5" dirty="0" err="1" smtClean="0">
                <a:latin typeface="Calibri"/>
                <a:cs typeface="Calibri"/>
              </a:rPr>
              <a:t>prijašnji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moždani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udar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ili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TI</a:t>
            </a:r>
            <a:r>
              <a:rPr sz="2000" spc="5" dirty="0" smtClean="0">
                <a:latin typeface="Calibri"/>
                <a:cs typeface="Calibri"/>
              </a:rPr>
              <a:t>A</a:t>
            </a:r>
            <a:r>
              <a:rPr sz="1950" spc="15" baseline="25641" dirty="0" smtClean="0">
                <a:latin typeface="Calibri"/>
                <a:cs typeface="Calibri"/>
              </a:rPr>
              <a:t>1</a:t>
            </a:r>
            <a:endParaRPr sz="1950" baseline="25641" dirty="0">
              <a:latin typeface="Calibri"/>
              <a:cs typeface="Calibri"/>
            </a:endParaRPr>
          </a:p>
          <a:p>
            <a:pPr marL="466725" marR="191770" indent="-454659">
              <a:lnSpc>
                <a:spcPct val="100000"/>
              </a:lnSpc>
              <a:spcBef>
                <a:spcPts val="1200"/>
              </a:spcBef>
              <a:tabLst>
                <a:tab pos="466725" algn="l"/>
              </a:tabLst>
            </a:pPr>
            <a:r>
              <a:rPr sz="160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000" spc="-70" dirty="0" err="1">
                <a:latin typeface="Calibri"/>
                <a:cs typeface="Calibri"/>
              </a:rPr>
              <a:t>V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r>
              <a:rPr sz="2000" spc="-5" dirty="0" err="1" smtClean="0">
                <a:latin typeface="Calibri"/>
                <a:cs typeface="Calibri"/>
              </a:rPr>
              <a:t>r</a:t>
            </a:r>
            <a:r>
              <a:rPr sz="2000" spc="-40" dirty="0" err="1" smtClean="0">
                <a:latin typeface="Calibri"/>
                <a:cs typeface="Calibri"/>
              </a:rPr>
              <a:t>f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r>
              <a:rPr sz="2000" spc="-5" dirty="0" err="1" smtClean="0">
                <a:latin typeface="Calibri"/>
                <a:cs typeface="Calibri"/>
              </a:rPr>
              <a:t>ri</a:t>
            </a:r>
            <a:r>
              <a:rPr sz="2000" dirty="0" err="1" smtClean="0">
                <a:latin typeface="Calibri"/>
                <a:cs typeface="Calibri"/>
              </a:rPr>
              <a:t>n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spc="-30" dirty="0" err="1" smtClean="0">
                <a:latin typeface="Calibri"/>
                <a:cs typeface="Calibri"/>
              </a:rPr>
              <a:t>r</a:t>
            </a:r>
            <a:r>
              <a:rPr sz="2000" spc="-5" dirty="0" err="1" smtClean="0">
                <a:latin typeface="Calibri"/>
                <a:cs typeface="Calibri"/>
              </a:rPr>
              <a:t>e</a:t>
            </a:r>
            <a:r>
              <a:rPr sz="2000" dirty="0" err="1" smtClean="0">
                <a:latin typeface="Calibri"/>
                <a:cs typeface="Calibri"/>
              </a:rPr>
              <a:t>duc</a:t>
            </a:r>
            <a:r>
              <a:rPr lang="en-US" sz="2000" spc="-5" dirty="0" err="1" smtClean="0">
                <a:latin typeface="Calibri"/>
                <a:cs typeface="Calibri"/>
              </a:rPr>
              <a:t>ira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ri</a:t>
            </a:r>
            <a:r>
              <a:rPr lang="en-US" sz="2000" spc="-5" dirty="0" err="1" smtClean="0">
                <a:latin typeface="Calibri"/>
                <a:cs typeface="Calibri"/>
              </a:rPr>
              <a:t>zik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ponovnog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moždanog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udara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kod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bolesnika</a:t>
            </a:r>
            <a:r>
              <a:rPr lang="en-US" sz="2000" spc="-5" dirty="0" smtClean="0">
                <a:latin typeface="Calibri"/>
                <a:cs typeface="Calibri"/>
              </a:rPr>
              <a:t> s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A</a:t>
            </a:r>
            <a:r>
              <a:rPr sz="2000" dirty="0" smtClean="0">
                <a:latin typeface="Calibri"/>
                <a:cs typeface="Calibri"/>
              </a:rPr>
              <a:t>F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u </a:t>
            </a:r>
            <a:r>
              <a:rPr lang="en-US" sz="2000" spc="-5" dirty="0" err="1" smtClean="0">
                <a:latin typeface="Calibri"/>
                <a:cs typeface="Calibri"/>
              </a:rPr>
              <a:t>usporedbi</a:t>
            </a:r>
            <a:r>
              <a:rPr lang="en-US" sz="2000" spc="-5" dirty="0" smtClean="0">
                <a:latin typeface="Calibri"/>
                <a:cs typeface="Calibri"/>
              </a:rPr>
              <a:t> s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p</a:t>
            </a:r>
            <a:r>
              <a:rPr sz="2000" spc="-5" dirty="0" err="1" smtClean="0">
                <a:latin typeface="Calibri"/>
                <a:cs typeface="Calibri"/>
              </a:rPr>
              <a:t>l</a:t>
            </a:r>
            <a:r>
              <a:rPr sz="2000" dirty="0" err="1" smtClean="0">
                <a:latin typeface="Calibri"/>
                <a:cs typeface="Calibri"/>
              </a:rPr>
              <a:t>ac</a:t>
            </a:r>
            <a:r>
              <a:rPr sz="2000" spc="-5" dirty="0" err="1" smtClean="0">
                <a:latin typeface="Calibri"/>
                <a:cs typeface="Calibri"/>
              </a:rPr>
              <a:t>e</a:t>
            </a:r>
            <a:r>
              <a:rPr sz="2000" dirty="0" err="1" smtClean="0">
                <a:latin typeface="Calibri"/>
                <a:cs typeface="Calibri"/>
              </a:rPr>
              <a:t>bo</a:t>
            </a:r>
            <a:r>
              <a:rPr lang="en-US" sz="2000" dirty="0" err="1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za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68</a:t>
            </a:r>
            <a:r>
              <a:rPr sz="2000" spc="-10" dirty="0">
                <a:latin typeface="Calibri"/>
                <a:cs typeface="Calibri"/>
              </a:rPr>
              <a:t>%</a:t>
            </a:r>
            <a:r>
              <a:rPr sz="1950" spc="15" baseline="25641" dirty="0">
                <a:latin typeface="Calibri"/>
                <a:cs typeface="Calibri"/>
              </a:rPr>
              <a:t>2</a:t>
            </a:r>
            <a:endParaRPr sz="1950" baseline="25641" dirty="0">
              <a:latin typeface="Calibri"/>
              <a:cs typeface="Calibri"/>
            </a:endParaRPr>
          </a:p>
          <a:p>
            <a:pPr marL="466725" marR="250190" indent="-454659">
              <a:lnSpc>
                <a:spcPct val="100000"/>
              </a:lnSpc>
              <a:spcBef>
                <a:spcPts val="1200"/>
              </a:spcBef>
              <a:tabLst>
                <a:tab pos="466725" algn="l"/>
              </a:tabLst>
            </a:pPr>
            <a:r>
              <a:rPr sz="160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000" spc="-25" dirty="0" err="1" smtClean="0">
                <a:latin typeface="Calibri"/>
                <a:cs typeface="Calibri"/>
              </a:rPr>
              <a:t>Kod</a:t>
            </a:r>
            <a:r>
              <a:rPr lang="en-US" sz="2000" spc="-25" dirty="0" smtClean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VKA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t</a:t>
            </a:r>
            <a:r>
              <a:rPr sz="2000" spc="-5" dirty="0" err="1" smtClean="0">
                <a:latin typeface="Calibri"/>
                <a:cs typeface="Calibri"/>
              </a:rPr>
              <a:t>e</a:t>
            </a:r>
            <a:r>
              <a:rPr sz="2000" spc="-40" dirty="0" err="1" smtClean="0">
                <a:latin typeface="Calibri"/>
                <a:cs typeface="Calibri"/>
              </a:rPr>
              <a:t>r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r>
              <a:rPr sz="2000" spc="-10" dirty="0" err="1" smtClean="0">
                <a:latin typeface="Calibri"/>
                <a:cs typeface="Calibri"/>
              </a:rPr>
              <a:t>p</a:t>
            </a:r>
            <a:r>
              <a:rPr lang="en-US" sz="2000" spc="-140" dirty="0" err="1" smtClean="0">
                <a:latin typeface="Calibri"/>
                <a:cs typeface="Calibri"/>
              </a:rPr>
              <a:t>ije</a:t>
            </a:r>
            <a:r>
              <a:rPr sz="2000" dirty="0" smtClean="0">
                <a:latin typeface="Calibri"/>
                <a:cs typeface="Calibri"/>
              </a:rPr>
              <a:t>,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lang="en-US" sz="2000" spc="-20" dirty="0" err="1" smtClean="0">
                <a:latin typeface="Calibri"/>
                <a:cs typeface="Calibri"/>
              </a:rPr>
              <a:t>preporučeni</a:t>
            </a:r>
            <a:r>
              <a:rPr lang="en-US" sz="2000" spc="-2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NR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je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lang="en-US" sz="2000" spc="-40" dirty="0" err="1" smtClean="0">
                <a:latin typeface="Calibri"/>
                <a:cs typeface="Calibri"/>
              </a:rPr>
              <a:t>za</a:t>
            </a:r>
            <a:r>
              <a:rPr lang="en-US" sz="2000" spc="-4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p</a:t>
            </a:r>
            <a:r>
              <a:rPr sz="2000" spc="-5" dirty="0" err="1" smtClean="0">
                <a:latin typeface="Calibri"/>
                <a:cs typeface="Calibri"/>
              </a:rPr>
              <a:t>rim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r>
              <a:rPr sz="2000" spc="5" dirty="0" err="1" smtClean="0">
                <a:latin typeface="Calibri"/>
                <a:cs typeface="Calibri"/>
              </a:rPr>
              <a:t>r</a:t>
            </a:r>
            <a:r>
              <a:rPr lang="en-US" sz="2000" dirty="0" err="1" smtClean="0">
                <a:latin typeface="Calibri"/>
                <a:cs typeface="Calibri"/>
              </a:rPr>
              <a:t>nu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p</a:t>
            </a:r>
            <a:r>
              <a:rPr sz="2000" spc="-30" dirty="0" err="1" smtClean="0">
                <a:latin typeface="Calibri"/>
                <a:cs typeface="Calibri"/>
              </a:rPr>
              <a:t>r</a:t>
            </a:r>
            <a:r>
              <a:rPr sz="2000" spc="-15" dirty="0" err="1" smtClean="0">
                <a:latin typeface="Calibri"/>
                <a:cs typeface="Calibri"/>
              </a:rPr>
              <a:t>e</a:t>
            </a:r>
            <a:r>
              <a:rPr sz="2000" spc="-30" dirty="0" err="1" smtClean="0">
                <a:latin typeface="Calibri"/>
                <a:cs typeface="Calibri"/>
              </a:rPr>
              <a:t>v</a:t>
            </a:r>
            <a:r>
              <a:rPr sz="2000" spc="-5" dirty="0" err="1" smtClean="0">
                <a:latin typeface="Calibri"/>
                <a:cs typeface="Calibri"/>
              </a:rPr>
              <a:t>e</a:t>
            </a:r>
            <a:r>
              <a:rPr sz="2000" spc="-25" dirty="0" err="1" smtClean="0">
                <a:latin typeface="Calibri"/>
                <a:cs typeface="Calibri"/>
              </a:rPr>
              <a:t>n</a:t>
            </a:r>
            <a:r>
              <a:rPr lang="en-US" sz="2000" dirty="0" err="1" smtClean="0">
                <a:latin typeface="Calibri"/>
                <a:cs typeface="Calibri"/>
              </a:rPr>
              <a:t>ciju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moždanog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udara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–</a:t>
            </a:r>
            <a:r>
              <a:rPr lang="en-US" sz="2000" dirty="0" err="1" smtClean="0">
                <a:latin typeface="Calibri"/>
                <a:cs typeface="Calibri"/>
              </a:rPr>
              <a:t>kao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NR </a:t>
            </a:r>
            <a:r>
              <a:rPr lang="en-US" sz="2000" spc="-25" dirty="0" err="1" smtClean="0">
                <a:latin typeface="Calibri"/>
                <a:cs typeface="Calibri"/>
              </a:rPr>
              <a:t>preporučen</a:t>
            </a:r>
            <a:r>
              <a:rPr lang="en-US" sz="2000" spc="-25" dirty="0" smtClean="0">
                <a:latin typeface="Calibri"/>
                <a:cs typeface="Calibri"/>
              </a:rPr>
              <a:t> u </a:t>
            </a:r>
            <a:r>
              <a:rPr sz="2000" spc="-5" dirty="0" err="1" smtClean="0">
                <a:latin typeface="Calibri"/>
                <a:cs typeface="Calibri"/>
              </a:rPr>
              <a:t>se</a:t>
            </a:r>
            <a:r>
              <a:rPr lang="en-US" sz="2000" spc="-10" dirty="0" err="1" smtClean="0">
                <a:latin typeface="Calibri"/>
                <a:cs typeface="Calibri"/>
              </a:rPr>
              <a:t>ku</a:t>
            </a:r>
            <a:r>
              <a:rPr sz="2000" dirty="0" err="1" smtClean="0">
                <a:latin typeface="Calibri"/>
                <a:cs typeface="Calibri"/>
              </a:rPr>
              <a:t>nda</a:t>
            </a:r>
            <a:r>
              <a:rPr sz="2000" spc="5" dirty="0" err="1" smtClean="0">
                <a:latin typeface="Calibri"/>
                <a:cs typeface="Calibri"/>
              </a:rPr>
              <a:t>r</a:t>
            </a:r>
            <a:r>
              <a:rPr lang="en-US" sz="2000" dirty="0" err="1" smtClean="0">
                <a:latin typeface="Calibri"/>
                <a:cs typeface="Calibri"/>
              </a:rPr>
              <a:t>noj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p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spc="-15" dirty="0" smtClean="0">
                <a:latin typeface="Calibri"/>
                <a:cs typeface="Calibri"/>
              </a:rPr>
              <a:t>e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lang="en-US" sz="2000" dirty="0" smtClean="0">
                <a:latin typeface="Calibri"/>
                <a:cs typeface="Calibri"/>
              </a:rPr>
              <a:t>ciji</a:t>
            </a:r>
            <a:r>
              <a:rPr sz="1950" spc="15" baseline="25641" dirty="0" smtClean="0">
                <a:latin typeface="Calibri"/>
                <a:cs typeface="Calibri"/>
              </a:rPr>
              <a:t>3</a:t>
            </a:r>
            <a:endParaRPr sz="1950" baseline="25641" dirty="0">
              <a:latin typeface="Calibri"/>
              <a:cs typeface="Calibri"/>
            </a:endParaRPr>
          </a:p>
          <a:p>
            <a:pPr marL="466725" marR="506095" indent="-454659">
              <a:lnSpc>
                <a:spcPct val="100000"/>
              </a:lnSpc>
              <a:spcBef>
                <a:spcPts val="1195"/>
              </a:spcBef>
              <a:tabLst>
                <a:tab pos="466725" algn="l"/>
              </a:tabLst>
            </a:pPr>
            <a:r>
              <a:rPr sz="1600" spc="-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000" spc="-15" dirty="0" err="1" smtClean="0">
                <a:latin typeface="Calibri"/>
                <a:cs typeface="Calibri"/>
              </a:rPr>
              <a:t>A</a:t>
            </a:r>
            <a:r>
              <a:rPr sz="2000" spc="-25" dirty="0" err="1" smtClean="0">
                <a:latin typeface="Calibri"/>
                <a:cs typeface="Calibri"/>
              </a:rPr>
              <a:t>n</a:t>
            </a:r>
            <a:r>
              <a:rPr sz="2000" dirty="0" err="1" smtClean="0">
                <a:latin typeface="Calibri"/>
                <a:cs typeface="Calibri"/>
              </a:rPr>
              <a:t>t</a:t>
            </a:r>
            <a:r>
              <a:rPr sz="2000" spc="-5" dirty="0" err="1" smtClean="0">
                <a:latin typeface="Calibri"/>
                <a:cs typeface="Calibri"/>
              </a:rPr>
              <a:t>i</a:t>
            </a:r>
            <a:r>
              <a:rPr sz="2000" dirty="0" err="1" smtClean="0">
                <a:latin typeface="Calibri"/>
                <a:cs typeface="Calibri"/>
              </a:rPr>
              <a:t>p</a:t>
            </a:r>
            <a:r>
              <a:rPr sz="2000" spc="-5" dirty="0" err="1" smtClean="0">
                <a:latin typeface="Calibri"/>
                <a:cs typeface="Calibri"/>
              </a:rPr>
              <a:t>l</a:t>
            </a:r>
            <a:r>
              <a:rPr sz="2000" spc="-25" dirty="0" err="1" smtClean="0">
                <a:latin typeface="Calibri"/>
                <a:cs typeface="Calibri"/>
              </a:rPr>
              <a:t>at</a:t>
            </a:r>
            <a:r>
              <a:rPr sz="2000" spc="-5" dirty="0" err="1" smtClean="0">
                <a:latin typeface="Calibri"/>
                <a:cs typeface="Calibri"/>
              </a:rPr>
              <a:t>el</a:t>
            </a:r>
            <a:r>
              <a:rPr lang="en-US" sz="2000" spc="-5" dirty="0" err="1" smtClean="0">
                <a:latin typeface="Calibri"/>
                <a:cs typeface="Calibri"/>
              </a:rPr>
              <a:t>arna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terapija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nije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više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preporučena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za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p</a:t>
            </a:r>
            <a:r>
              <a:rPr sz="2000" spc="-30" dirty="0" err="1" smtClean="0">
                <a:latin typeface="Calibri"/>
                <a:cs typeface="Calibri"/>
              </a:rPr>
              <a:t>r</a:t>
            </a:r>
            <a:r>
              <a:rPr sz="2000" spc="-15" dirty="0" err="1" smtClean="0">
                <a:latin typeface="Calibri"/>
                <a:cs typeface="Calibri"/>
              </a:rPr>
              <a:t>e</a:t>
            </a:r>
            <a:r>
              <a:rPr sz="2000" spc="-30" dirty="0" err="1" smtClean="0">
                <a:latin typeface="Calibri"/>
                <a:cs typeface="Calibri"/>
              </a:rPr>
              <a:t>v</a:t>
            </a:r>
            <a:r>
              <a:rPr sz="2000" spc="-5" dirty="0" err="1" smtClean="0">
                <a:latin typeface="Calibri"/>
                <a:cs typeface="Calibri"/>
              </a:rPr>
              <a:t>e</a:t>
            </a:r>
            <a:r>
              <a:rPr sz="2000" spc="-25" dirty="0" err="1" smtClean="0">
                <a:latin typeface="Calibri"/>
                <a:cs typeface="Calibri"/>
              </a:rPr>
              <a:t>n</a:t>
            </a:r>
            <a:r>
              <a:rPr lang="en-US" sz="2000" dirty="0" err="1" smtClean="0">
                <a:latin typeface="Calibri"/>
                <a:cs typeface="Calibri"/>
              </a:rPr>
              <a:t>ciju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moždanog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udara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kod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bolesnika</a:t>
            </a:r>
            <a:r>
              <a:rPr lang="en-US" sz="2000" dirty="0" smtClean="0">
                <a:latin typeface="Calibri"/>
                <a:cs typeface="Calibri"/>
              </a:rPr>
              <a:t> s </a:t>
            </a:r>
            <a:r>
              <a:rPr sz="2000" spc="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9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AF</a:t>
            </a:r>
            <a:r>
              <a:rPr sz="1950" spc="15" baseline="25641" dirty="0">
                <a:latin typeface="Calibri"/>
                <a:cs typeface="Calibri"/>
              </a:rPr>
              <a:t>3</a:t>
            </a:r>
            <a:endParaRPr sz="1950" baseline="25641" dirty="0">
              <a:latin typeface="Calibri"/>
              <a:cs typeface="Calibri"/>
            </a:endParaRPr>
          </a:p>
          <a:p>
            <a:pPr marL="1000125" marR="5080" indent="-378460">
              <a:lnSpc>
                <a:spcPct val="100000"/>
              </a:lnSpc>
              <a:spcBef>
                <a:spcPts val="1225"/>
              </a:spcBef>
              <a:tabLst>
                <a:tab pos="1000125" algn="l"/>
              </a:tabLst>
            </a:pPr>
            <a:r>
              <a:rPr sz="1250" spc="10" dirty="0">
                <a:solidFill>
                  <a:srgbClr val="76004A"/>
                </a:solidFill>
                <a:latin typeface="Arial"/>
                <a:cs typeface="Arial"/>
              </a:rPr>
              <a:t>–	</a:t>
            </a:r>
            <a:r>
              <a:rPr sz="1600" spc="-10" dirty="0" err="1">
                <a:latin typeface="Calibri"/>
                <a:cs typeface="Calibri"/>
              </a:rPr>
              <a:t>Ap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sz="1600" spc="-30" dirty="0" err="1">
                <a:latin typeface="Calibri"/>
                <a:cs typeface="Calibri"/>
              </a:rPr>
              <a:t>x</a:t>
            </a:r>
            <a:r>
              <a:rPr sz="1600" spc="-10" dirty="0" err="1">
                <a:latin typeface="Calibri"/>
                <a:cs typeface="Calibri"/>
              </a:rPr>
              <a:t>aban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40" dirty="0" err="1" smtClean="0">
                <a:latin typeface="Calibri"/>
                <a:cs typeface="Calibri"/>
              </a:rPr>
              <a:t>r</a:t>
            </a:r>
            <a:r>
              <a:rPr sz="1600" spc="-15" dirty="0" err="1" smtClean="0">
                <a:latin typeface="Calibri"/>
                <a:cs typeface="Calibri"/>
              </a:rPr>
              <a:t>e</a:t>
            </a:r>
            <a:r>
              <a:rPr sz="1600" spc="-10" dirty="0" err="1" smtClean="0">
                <a:latin typeface="Calibri"/>
                <a:cs typeface="Calibri"/>
              </a:rPr>
              <a:t>du</a:t>
            </a:r>
            <a:r>
              <a:rPr lang="en-US" sz="1600" spc="-15" dirty="0" err="1" smtClean="0">
                <a:latin typeface="Calibri"/>
                <a:cs typeface="Calibri"/>
              </a:rPr>
              <a:t>cira</a:t>
            </a:r>
            <a:r>
              <a:rPr lang="en-US" sz="1600" spc="-15" dirty="0" smtClean="0">
                <a:latin typeface="Calibri"/>
                <a:cs typeface="Calibri"/>
              </a:rPr>
              <a:t> 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5" dirty="0" err="1" smtClean="0">
                <a:latin typeface="Calibri"/>
                <a:cs typeface="Calibri"/>
              </a:rPr>
              <a:t>r</a:t>
            </a:r>
            <a:r>
              <a:rPr sz="1600" dirty="0" err="1" smtClean="0">
                <a:latin typeface="Calibri"/>
                <a:cs typeface="Calibri"/>
              </a:rPr>
              <a:t>i</a:t>
            </a:r>
            <a:r>
              <a:rPr lang="en-US" sz="1600" spc="-15" dirty="0" err="1" smtClean="0">
                <a:latin typeface="Calibri"/>
                <a:cs typeface="Calibri"/>
              </a:rPr>
              <a:t>zik</a:t>
            </a:r>
            <a:r>
              <a:rPr lang="en-US" sz="1600" spc="-15" dirty="0" smtClean="0">
                <a:latin typeface="Calibri"/>
                <a:cs typeface="Calibri"/>
              </a:rPr>
              <a:t> od </a:t>
            </a:r>
            <a:r>
              <a:rPr lang="en-US" sz="1600" spc="-15" dirty="0" err="1" smtClean="0">
                <a:latin typeface="Calibri"/>
                <a:cs typeface="Calibri"/>
              </a:rPr>
              <a:t>moždanog</a:t>
            </a:r>
            <a:r>
              <a:rPr lang="en-US" sz="1600" spc="-15" dirty="0" smtClean="0">
                <a:latin typeface="Calibri"/>
                <a:cs typeface="Calibri"/>
              </a:rPr>
              <a:t> </a:t>
            </a:r>
            <a:r>
              <a:rPr lang="en-US" sz="1600" spc="-15" dirty="0" err="1" smtClean="0">
                <a:latin typeface="Calibri"/>
                <a:cs typeface="Calibri"/>
              </a:rPr>
              <a:t>udara</a:t>
            </a:r>
            <a:r>
              <a:rPr sz="1600" spc="-15" dirty="0" smtClean="0">
                <a:latin typeface="Calibri"/>
                <a:cs typeface="Calibri"/>
              </a:rPr>
              <a:t>/S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spc="35" dirty="0" smtClean="0">
                <a:latin typeface="Calibri"/>
                <a:cs typeface="Calibri"/>
              </a:rPr>
              <a:t> </a:t>
            </a:r>
            <a:r>
              <a:rPr lang="en-US" sz="1600" spc="35" dirty="0" err="1" smtClean="0">
                <a:latin typeface="Calibri"/>
                <a:cs typeface="Calibri"/>
              </a:rPr>
              <a:t>uspoređen</a:t>
            </a:r>
            <a:r>
              <a:rPr lang="en-US" sz="1600" spc="35" dirty="0" smtClean="0">
                <a:latin typeface="Calibri"/>
                <a:cs typeface="Calibri"/>
              </a:rPr>
              <a:t> s </a:t>
            </a:r>
            <a:r>
              <a:rPr sz="1600" spc="-10" dirty="0" err="1" smtClean="0">
                <a:latin typeface="Calibri"/>
                <a:cs typeface="Calibri"/>
              </a:rPr>
              <a:t>a</a:t>
            </a:r>
            <a:r>
              <a:rPr sz="1600" spc="-15" dirty="0" err="1" smtClean="0">
                <a:latin typeface="Calibri"/>
                <a:cs typeface="Calibri"/>
              </a:rPr>
              <a:t>s</a:t>
            </a:r>
            <a:r>
              <a:rPr sz="1600" spc="-10" dirty="0" err="1" smtClean="0">
                <a:latin typeface="Calibri"/>
                <a:cs typeface="Calibri"/>
              </a:rPr>
              <a:t>p</a:t>
            </a:r>
            <a:r>
              <a:rPr sz="1600" dirty="0" err="1" smtClean="0">
                <a:latin typeface="Calibri"/>
                <a:cs typeface="Calibri"/>
              </a:rPr>
              <a:t>i</a:t>
            </a:r>
            <a:r>
              <a:rPr sz="1600" spc="-15" dirty="0" err="1" smtClean="0">
                <a:latin typeface="Calibri"/>
                <a:cs typeface="Calibri"/>
              </a:rPr>
              <a:t>r</a:t>
            </a:r>
            <a:r>
              <a:rPr sz="1600" dirty="0" err="1" smtClean="0">
                <a:latin typeface="Calibri"/>
                <a:cs typeface="Calibri"/>
              </a:rPr>
              <a:t>i</a:t>
            </a:r>
            <a:r>
              <a:rPr sz="1600" spc="-10" dirty="0" err="1" smtClean="0">
                <a:latin typeface="Calibri"/>
                <a:cs typeface="Calibri"/>
              </a:rPr>
              <a:t>n</a:t>
            </a:r>
            <a:r>
              <a:rPr lang="en-US" sz="1600" spc="-10" dirty="0" err="1" smtClean="0">
                <a:latin typeface="Calibri"/>
                <a:cs typeface="Calibri"/>
              </a:rPr>
              <a:t>om</a:t>
            </a:r>
            <a:r>
              <a:rPr sz="1600" spc="-10" dirty="0" smtClean="0">
                <a:latin typeface="Calibri"/>
                <a:cs typeface="Calibri"/>
              </a:rPr>
              <a:t>,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neovisno</a:t>
            </a:r>
            <a:r>
              <a:rPr lang="en-US" sz="1600" spc="-5" dirty="0" smtClean="0">
                <a:latin typeface="Calibri"/>
                <a:cs typeface="Calibri"/>
              </a:rPr>
              <a:t> da li je </a:t>
            </a:r>
            <a:r>
              <a:rPr lang="en-US" sz="1600" spc="-5" dirty="0" err="1" smtClean="0">
                <a:latin typeface="Calibri"/>
                <a:cs typeface="Calibri"/>
              </a:rPr>
              <a:t>pacijent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prije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imao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ili</a:t>
            </a:r>
            <a:r>
              <a:rPr lang="en-US" sz="1600" spc="-5" dirty="0" smtClean="0">
                <a:latin typeface="Calibri"/>
                <a:cs typeface="Calibri"/>
              </a:rPr>
              <a:t> ne </a:t>
            </a:r>
            <a:r>
              <a:rPr lang="en-US" sz="1600" spc="-5" dirty="0" err="1" smtClean="0">
                <a:latin typeface="Calibri"/>
                <a:cs typeface="Calibri"/>
              </a:rPr>
              <a:t>moždani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udar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ili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IA</a:t>
            </a:r>
            <a:r>
              <a:rPr sz="1600" spc="-5" dirty="0" smtClean="0">
                <a:latin typeface="Calibri"/>
                <a:cs typeface="Calibri"/>
              </a:rPr>
              <a:t>,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sa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sličnim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profilom</a:t>
            </a:r>
            <a:r>
              <a:rPr lang="en-US" sz="1600" spc="-5" dirty="0" smtClean="0">
                <a:latin typeface="Calibri"/>
                <a:cs typeface="Calibri"/>
              </a:rPr>
              <a:t>  </a:t>
            </a:r>
            <a:r>
              <a:rPr lang="en-US" sz="1600" spc="-5" dirty="0" err="1" smtClean="0">
                <a:latin typeface="Calibri"/>
                <a:cs typeface="Calibri"/>
              </a:rPr>
              <a:t>tolerancije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lang="en-US" sz="1600" spc="-5" dirty="0" err="1" smtClean="0">
                <a:latin typeface="Calibri"/>
                <a:cs typeface="Calibri"/>
              </a:rPr>
              <a:t>među</a:t>
            </a:r>
            <a:r>
              <a:rPr lang="en-US" sz="1600" spc="-5" dirty="0" smtClean="0">
                <a:latin typeface="Calibri"/>
                <a:cs typeface="Calibri"/>
              </a:rPr>
              <a:t>  </a:t>
            </a:r>
            <a:r>
              <a:rPr lang="en-US" sz="1600" spc="-5" dirty="0" err="1" smtClean="0">
                <a:latin typeface="Calibri"/>
                <a:cs typeface="Calibri"/>
              </a:rPr>
              <a:t>grupama</a:t>
            </a:r>
            <a:r>
              <a:rPr lang="en-US" sz="1600" spc="-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575" spc="7" baseline="26455" dirty="0" smtClean="0">
                <a:latin typeface="Calibri"/>
                <a:cs typeface="Calibri"/>
              </a:rPr>
              <a:t>4</a:t>
            </a:r>
            <a:endParaRPr sz="1575" baseline="26455" dirty="0">
              <a:latin typeface="Calibri"/>
              <a:cs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3413" y="228654"/>
            <a:ext cx="10988676" cy="569519"/>
          </a:xfrm>
        </p:spPr>
        <p:txBody>
          <a:bodyPr/>
          <a:lstStyle/>
          <a:p>
            <a:r>
              <a:rPr lang="en-US" dirty="0" err="1" smtClean="0"/>
              <a:t>Zaključak</a:t>
            </a:r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42" y="152435"/>
            <a:ext cx="2770427" cy="19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63" y="2357718"/>
            <a:ext cx="3281926" cy="34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61264"/>
            <a:ext cx="1211422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Bolesnik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primljen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u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hitnoj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službi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s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akutnim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lang="en-US"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hemičnim</a:t>
            </a:r>
            <a:r>
              <a:rPr lang="en-US" sz="32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moždanim</a:t>
            </a:r>
            <a:r>
              <a:rPr lang="en-US" sz="32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udarom</a:t>
            </a:r>
            <a:endParaRPr lang="en-US" sz="3200" spc="-15" dirty="0" smtClean="0">
              <a:solidFill>
                <a:srgbClr val="76004A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997" y="1449940"/>
            <a:ext cx="10300911" cy="431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0027" y="1535935"/>
            <a:ext cx="1700309" cy="33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70" dirty="0" err="1" smtClean="0">
                <a:latin typeface="Calibri"/>
                <a:cs typeface="Calibri"/>
              </a:rPr>
              <a:t>P</a:t>
            </a:r>
            <a:r>
              <a:rPr sz="2200" b="1" spc="-45" dirty="0" err="1" smtClean="0">
                <a:latin typeface="Calibri"/>
                <a:cs typeface="Calibri"/>
              </a:rPr>
              <a:t>a</a:t>
            </a:r>
            <a:r>
              <a:rPr lang="en-US" sz="2200" b="1" spc="-20" dirty="0" err="1" smtClean="0">
                <a:latin typeface="Calibri"/>
                <a:cs typeface="Calibri"/>
              </a:rPr>
              <a:t>cijent</a:t>
            </a:r>
            <a:r>
              <a:rPr lang="en-US" sz="2200" b="1" spc="-10" dirty="0" smtClean="0">
                <a:latin typeface="Calibri"/>
                <a:cs typeface="Calibri"/>
              </a:rPr>
              <a:t> 1.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7537" y="1956775"/>
            <a:ext cx="1437033" cy="2153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2251" y="1956773"/>
            <a:ext cx="2302210" cy="396332"/>
          </a:xfrm>
          <a:custGeom>
            <a:avLst/>
            <a:gdLst/>
            <a:ahLst/>
            <a:cxnLst/>
            <a:rect l="l" t="t" r="r" b="b"/>
            <a:pathLst>
              <a:path w="2302510" h="396239">
                <a:moveTo>
                  <a:pt x="0" y="0"/>
                </a:moveTo>
                <a:lnTo>
                  <a:pt x="2302446" y="0"/>
                </a:lnTo>
                <a:lnTo>
                  <a:pt x="2302446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253" y="2353105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8175" y="2353105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2253" y="2749436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8175" y="2749436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3240" y="1956774"/>
            <a:ext cx="5078704" cy="365845"/>
          </a:xfrm>
          <a:custGeom>
            <a:avLst/>
            <a:gdLst/>
            <a:ahLst/>
            <a:cxnLst/>
            <a:rect l="l" t="t" r="r" b="b"/>
            <a:pathLst>
              <a:path w="5079365" h="365760">
                <a:moveTo>
                  <a:pt x="0" y="0"/>
                </a:moveTo>
                <a:lnTo>
                  <a:pt x="5079263" y="0"/>
                </a:lnTo>
                <a:lnTo>
                  <a:pt x="507926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3240" y="2322618"/>
            <a:ext cx="5078704" cy="543686"/>
          </a:xfrm>
          <a:custGeom>
            <a:avLst/>
            <a:gdLst/>
            <a:ahLst/>
            <a:cxnLst/>
            <a:rect l="l" t="t" r="r" b="b"/>
            <a:pathLst>
              <a:path w="5079365" h="543560">
                <a:moveTo>
                  <a:pt x="0" y="0"/>
                </a:moveTo>
                <a:lnTo>
                  <a:pt x="5079263" y="0"/>
                </a:lnTo>
                <a:lnTo>
                  <a:pt x="5079263" y="543204"/>
                </a:lnTo>
                <a:lnTo>
                  <a:pt x="0" y="5432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3240" y="2865948"/>
            <a:ext cx="5078704" cy="365845"/>
          </a:xfrm>
          <a:custGeom>
            <a:avLst/>
            <a:gdLst/>
            <a:ahLst/>
            <a:cxnLst/>
            <a:rect l="l" t="t" r="r" b="b"/>
            <a:pathLst>
              <a:path w="5079365" h="365760">
                <a:moveTo>
                  <a:pt x="0" y="0"/>
                </a:moveTo>
                <a:lnTo>
                  <a:pt x="5079263" y="0"/>
                </a:lnTo>
                <a:lnTo>
                  <a:pt x="507926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3240" y="3231795"/>
            <a:ext cx="5078704" cy="607836"/>
          </a:xfrm>
          <a:custGeom>
            <a:avLst/>
            <a:gdLst/>
            <a:ahLst/>
            <a:cxnLst/>
            <a:rect l="l" t="t" r="r" b="b"/>
            <a:pathLst>
              <a:path w="5079365" h="607695">
                <a:moveTo>
                  <a:pt x="0" y="0"/>
                </a:moveTo>
                <a:lnTo>
                  <a:pt x="5079263" y="0"/>
                </a:lnTo>
                <a:lnTo>
                  <a:pt x="5079263" y="607529"/>
                </a:lnTo>
                <a:lnTo>
                  <a:pt x="0" y="6075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3240" y="3839465"/>
            <a:ext cx="5078704" cy="365845"/>
          </a:xfrm>
          <a:custGeom>
            <a:avLst/>
            <a:gdLst/>
            <a:ahLst/>
            <a:cxnLst/>
            <a:rect l="l" t="t" r="r" b="b"/>
            <a:pathLst>
              <a:path w="5079365" h="365760">
                <a:moveTo>
                  <a:pt x="0" y="0"/>
                </a:moveTo>
                <a:lnTo>
                  <a:pt x="5079263" y="0"/>
                </a:lnTo>
                <a:lnTo>
                  <a:pt x="507926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3240" y="4205308"/>
            <a:ext cx="5078704" cy="1332538"/>
          </a:xfrm>
          <a:custGeom>
            <a:avLst/>
            <a:gdLst/>
            <a:ahLst/>
            <a:cxnLst/>
            <a:rect l="l" t="t" r="r" b="b"/>
            <a:pathLst>
              <a:path w="5079365" h="1332229">
                <a:moveTo>
                  <a:pt x="0" y="0"/>
                </a:moveTo>
                <a:lnTo>
                  <a:pt x="5079263" y="0"/>
                </a:lnTo>
                <a:lnTo>
                  <a:pt x="5079263" y="1332001"/>
                </a:lnTo>
                <a:lnTo>
                  <a:pt x="0" y="1332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0869" y="5690940"/>
            <a:ext cx="995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baseline="-20833" dirty="0">
                <a:solidFill>
                  <a:srgbClr val="76004A"/>
                </a:solidFill>
                <a:latin typeface="Calibri"/>
                <a:cs typeface="Calibri"/>
              </a:rPr>
              <a:t>2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baseline="-20833" dirty="0">
                <a:solidFill>
                  <a:srgbClr val="76004A"/>
                </a:solidFill>
                <a:latin typeface="Calibri"/>
                <a:cs typeface="Calibri"/>
              </a:rPr>
              <a:t>2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45" dirty="0">
                <a:solidFill>
                  <a:srgbClr val="76004A"/>
                </a:solidFill>
                <a:latin typeface="Calibri"/>
                <a:cs typeface="Calibri"/>
              </a:rPr>
              <a:t>V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c: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ive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≥75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x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2,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ab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elli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ro</a:t>
            </a:r>
            <a:r>
              <a:rPr sz="1200" i="1" spc="-45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x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2, v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se,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65–74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rg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room;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BL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: 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er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abno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 li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ver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cti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55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ng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ab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70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dr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oho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HSS: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tit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H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lth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55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0685" y="4632596"/>
            <a:ext cx="4238811" cy="492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015" marR="5080" indent="-361950">
              <a:lnSpc>
                <a:spcPct val="100000"/>
              </a:lnSpc>
              <a:tabLst>
                <a:tab pos="373380" algn="l"/>
              </a:tabLst>
            </a:pPr>
            <a:r>
              <a:rPr sz="1250" spc="2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1600" b="1" spc="-10" dirty="0" err="1" smtClean="0">
                <a:latin typeface="Calibri"/>
                <a:cs typeface="Calibri"/>
              </a:rPr>
              <a:t>Zabrinut</a:t>
            </a:r>
            <a:r>
              <a:rPr lang="en-US" sz="1600" b="1" spc="-10" dirty="0" smtClean="0">
                <a:latin typeface="Calibri"/>
                <a:cs typeface="Calibri"/>
              </a:rPr>
              <a:t> je da mu se ne desi </a:t>
            </a:r>
            <a:r>
              <a:rPr lang="en-US" sz="1600" b="1" spc="-10" dirty="0" err="1" smtClean="0">
                <a:latin typeface="Calibri"/>
                <a:cs typeface="Calibri"/>
              </a:rPr>
              <a:t>drugi</a:t>
            </a:r>
            <a:r>
              <a:rPr lang="en-US" sz="1600" b="1" spc="-10" dirty="0" smtClean="0">
                <a:latin typeface="Calibri"/>
                <a:cs typeface="Calibri"/>
              </a:rPr>
              <a:t>,</a:t>
            </a:r>
          </a:p>
          <a:p>
            <a:pPr marL="374015" marR="5080" indent="-361950">
              <a:lnSpc>
                <a:spcPct val="100000"/>
              </a:lnSpc>
              <a:tabLst>
                <a:tab pos="373380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lang="en-US" sz="1600" b="1" spc="-10" dirty="0" err="1" smtClean="0">
                <a:latin typeface="Calibri"/>
                <a:cs typeface="Calibri"/>
              </a:rPr>
              <a:t>ozbiljniji</a:t>
            </a: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lang="en-US" sz="1600" b="1" spc="-10" dirty="0" err="1" smtClean="0">
                <a:latin typeface="Calibri"/>
                <a:cs typeface="Calibri"/>
              </a:rPr>
              <a:t>moždani</a:t>
            </a:r>
            <a:r>
              <a:rPr lang="en-US" sz="1600" b="1" spc="-10" dirty="0" smtClean="0">
                <a:latin typeface="Calibri"/>
                <a:cs typeface="Calibri"/>
              </a:rPr>
              <a:t> </a:t>
            </a:r>
            <a:r>
              <a:rPr lang="en-US" sz="1600" b="1" spc="-10" dirty="0" err="1" smtClean="0">
                <a:latin typeface="Calibri"/>
                <a:cs typeface="Calibri"/>
              </a:rPr>
              <a:t>udar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40736"/>
              </p:ext>
            </p:extLst>
          </p:nvPr>
        </p:nvGraphicFramePr>
        <p:xfrm>
          <a:off x="2925903" y="1956776"/>
          <a:ext cx="2302146" cy="118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919"/>
                <a:gridCol w="1156227"/>
              </a:tblGrid>
              <a:tr h="396331"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lang="en-US" sz="1400" b="1" spc="-10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35" dirty="0" err="1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30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b="1" spc="0" dirty="0" err="1" smtClean="0">
                          <a:latin typeface="Calibri"/>
                          <a:cs typeface="Calibri"/>
                        </a:rPr>
                        <a:t>cije</a:t>
                      </a:r>
                      <a:r>
                        <a:rPr lang="en-US" sz="1400" b="1" spc="0" baseline="0" dirty="0" smtClean="0">
                          <a:latin typeface="Calibri"/>
                          <a:cs typeface="Calibri"/>
                        </a:rPr>
                        <a:t> o </a:t>
                      </a:r>
                      <a:r>
                        <a:rPr lang="en-US" sz="1400" b="1" spc="0" baseline="0" dirty="0" err="1" smtClean="0">
                          <a:latin typeface="Calibri"/>
                          <a:cs typeface="Calibri"/>
                        </a:rPr>
                        <a:t>pacijentu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6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2000" b="1" spc="-40" dirty="0" err="1" smtClean="0">
                          <a:latin typeface="Calibri"/>
                          <a:cs typeface="Calibri"/>
                        </a:rPr>
                        <a:t>pol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uškarac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33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000" b="1" spc="-5" dirty="0" err="1" smtClean="0">
                          <a:latin typeface="Calibri"/>
                          <a:cs typeface="Calibri"/>
                        </a:rPr>
                        <a:t>Godine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20" dirty="0" smtClean="0">
                          <a:latin typeface="Calibri"/>
                          <a:cs typeface="Calibri"/>
                        </a:rPr>
                        <a:t>g.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63989"/>
              </p:ext>
            </p:extLst>
          </p:nvPr>
        </p:nvGraphicFramePr>
        <p:xfrm>
          <a:off x="5726893" y="1950425"/>
          <a:ext cx="5078602" cy="3580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8602"/>
              </a:tblGrid>
              <a:tr h="3658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b="1" spc="-5" dirty="0" err="1" smtClean="0">
                          <a:latin typeface="Calibri"/>
                          <a:cs typeface="Calibri"/>
                        </a:rPr>
                        <a:t>Komorbiditeti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43331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tabLst>
                          <a:tab pos="483870" algn="l"/>
                        </a:tabLst>
                      </a:pPr>
                      <a:r>
                        <a:rPr sz="13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3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35" dirty="0" err="1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lang="en-US" sz="1600" spc="-5" dirty="0" err="1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na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AF</a:t>
                      </a: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3870" algn="l"/>
                        </a:tabLst>
                      </a:pPr>
                      <a:r>
                        <a:rPr sz="13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3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600" spc="5" dirty="0" err="1" smtClean="0">
                          <a:latin typeface="Calibri"/>
                          <a:cs typeface="Calibri"/>
                        </a:rPr>
                        <a:t>j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ab</a:t>
                      </a:r>
                      <a:r>
                        <a:rPr sz="1600" spc="-1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b="1" spc="-5" dirty="0" err="1" smtClean="0">
                          <a:latin typeface="Calibri"/>
                          <a:cs typeface="Calibri"/>
                        </a:rPr>
                        <a:t>Trenutna</a:t>
                      </a:r>
                      <a:r>
                        <a:rPr lang="en-US" sz="1800" b="1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spc="-5" dirty="0" err="1" smtClean="0">
                          <a:latin typeface="Calibri"/>
                          <a:cs typeface="Calibri"/>
                        </a:rPr>
                        <a:t>terapija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07667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tabLst>
                          <a:tab pos="483870" algn="l"/>
                        </a:tabLst>
                      </a:pPr>
                      <a:r>
                        <a:rPr sz="13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3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3870" algn="l"/>
                        </a:tabLst>
                      </a:pPr>
                      <a:r>
                        <a:rPr sz="13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3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b="1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NR</a:t>
                      </a:r>
                      <a:r>
                        <a:rPr sz="16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=1</a:t>
                      </a:r>
                      <a:r>
                        <a:rPr sz="1600" b="1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8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b="1" dirty="0" err="1" smtClean="0">
                          <a:latin typeface="Calibri"/>
                          <a:cs typeface="Calibri"/>
                        </a:rPr>
                        <a:t>Dodatne</a:t>
                      </a:r>
                      <a:r>
                        <a:rPr lang="en-US" sz="18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30" dirty="0" err="1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 err="1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 err="1" smtClean="0"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15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800" b="1" spc="0" dirty="0" err="1" smtClean="0">
                          <a:latin typeface="Calibri"/>
                          <a:cs typeface="Calibri"/>
                        </a:rPr>
                        <a:t>cije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32308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tabLst>
                          <a:tab pos="483870" algn="l"/>
                        </a:tabLst>
                      </a:pPr>
                      <a:r>
                        <a:rPr sz="11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1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Lijevostrana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lang="en-US" sz="1400" dirty="0" err="1" smtClean="0">
                          <a:latin typeface="Calibri"/>
                          <a:cs typeface="Calibri"/>
                        </a:rPr>
                        <a:t>eća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 smtClean="0">
                          <a:latin typeface="Calibri"/>
                          <a:cs typeface="Calibri"/>
                        </a:rPr>
                        <a:t>slabost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 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3870" algn="l"/>
                        </a:tabLst>
                      </a:pPr>
                      <a:r>
                        <a:rPr sz="11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1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400" dirty="0" err="1" smtClean="0">
                          <a:latin typeface="Calibri"/>
                          <a:cs typeface="Calibri"/>
                        </a:rPr>
                        <a:t>Primljen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 u </a:t>
                      </a:r>
                      <a:r>
                        <a:rPr lang="en-US" sz="1400" dirty="0" err="1" smtClean="0">
                          <a:latin typeface="Calibri"/>
                          <a:cs typeface="Calibri"/>
                        </a:rPr>
                        <a:t>Hitnu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dirty="0" err="1" smtClean="0">
                          <a:latin typeface="Calibri"/>
                          <a:cs typeface="Calibri"/>
                        </a:rPr>
                        <a:t>službu</a:t>
                      </a:r>
                      <a:r>
                        <a:rPr lang="en-US" sz="1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5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 smtClean="0">
                          <a:latin typeface="Calibri"/>
                          <a:cs typeface="Calibri"/>
                        </a:rPr>
                        <a:t> h</a:t>
                      </a:r>
                      <a:r>
                        <a:rPr lang="en-US"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10" dirty="0" err="1" smtClean="0">
                          <a:latin typeface="Calibri"/>
                          <a:cs typeface="Calibri"/>
                        </a:rPr>
                        <a:t>nakon</a:t>
                      </a:r>
                      <a:r>
                        <a:rPr lang="en-US"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10" dirty="0" err="1" smtClean="0">
                          <a:latin typeface="Calibri"/>
                          <a:cs typeface="Calibri"/>
                        </a:rPr>
                        <a:t>početka</a:t>
                      </a:r>
                      <a:r>
                        <a:rPr lang="en-US" sz="14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10" dirty="0" err="1" smtClean="0">
                          <a:latin typeface="Calibri"/>
                          <a:cs typeface="Calibri"/>
                        </a:rPr>
                        <a:t>simptoma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3870" algn="l"/>
                        </a:tabLst>
                      </a:pPr>
                      <a:r>
                        <a:rPr sz="11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1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HSS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e=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483870" algn="l"/>
                        </a:tabLst>
                      </a:pPr>
                      <a:r>
                        <a:rPr sz="11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1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CHA</a:t>
                      </a:r>
                      <a:r>
                        <a:rPr sz="1400" b="1" spc="7" baseline="-21604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7" baseline="-21604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7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3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5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40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400" spc="-5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ab</a:t>
                      </a:r>
                      <a:r>
                        <a:rPr sz="1400" spc="-2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lang="en-US" sz="140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jašnji</a:t>
                      </a:r>
                      <a:r>
                        <a:rPr lang="en-US" sz="1400" baseline="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moždani</a:t>
                      </a:r>
                      <a:r>
                        <a:rPr lang="en-US" sz="1400" baseline="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u. </a:t>
                      </a:r>
                      <a:r>
                        <a:rPr sz="140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≥7</a:t>
                      </a:r>
                      <a:r>
                        <a:rPr sz="14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lang="en-US" sz="1400" spc="-15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83870" algn="l"/>
                        </a:tabLst>
                      </a:pPr>
                      <a:r>
                        <a:rPr sz="11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1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400" spc="-1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prijašnji</a:t>
                      </a:r>
                      <a:r>
                        <a:rPr lang="en-US" sz="1400" spc="-10" baseline="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10" baseline="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moždani</a:t>
                      </a:r>
                      <a:r>
                        <a:rPr lang="en-US" sz="1400" spc="-10" baseline="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10" baseline="0" dirty="0" err="1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udar</a:t>
                      </a:r>
                      <a:r>
                        <a:rPr lang="en-US" sz="1400" spc="-10" baseline="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&gt;6</a:t>
                      </a:r>
                      <a:r>
                        <a:rPr sz="14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lang="en-US" sz="1400" spc="-15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g.</a:t>
                      </a:r>
                      <a:r>
                        <a:rPr sz="1400" dirty="0" smtClean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0426" y="3782088"/>
            <a:ext cx="3105381" cy="0"/>
          </a:xfrm>
          <a:custGeom>
            <a:avLst/>
            <a:gdLst/>
            <a:ahLst/>
            <a:cxnLst/>
            <a:rect l="l" t="t" r="r" b="b"/>
            <a:pathLst>
              <a:path w="3105784">
                <a:moveTo>
                  <a:pt x="0" y="0"/>
                </a:moveTo>
                <a:lnTo>
                  <a:pt x="3105696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779399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spc="-5" dirty="0" err="1" smtClean="0"/>
              <a:t>Početak</a:t>
            </a:r>
            <a:r>
              <a:rPr lang="en-US" sz="3200" spc="-5" dirty="0" smtClean="0"/>
              <a:t> </a:t>
            </a:r>
            <a:r>
              <a:rPr lang="en-US" sz="3200" spc="-5" dirty="0" err="1" smtClean="0"/>
              <a:t>antikoagulacije</a:t>
            </a:r>
            <a:r>
              <a:rPr lang="en-US" sz="3200" spc="-5" dirty="0" smtClean="0"/>
              <a:t> s </a:t>
            </a:r>
            <a:r>
              <a:rPr sz="3200" spc="15" dirty="0" smtClean="0"/>
              <a:t> </a:t>
            </a:r>
            <a:r>
              <a:rPr sz="3200" spc="-10" dirty="0" smtClean="0"/>
              <a:t>V</a:t>
            </a:r>
            <a:r>
              <a:rPr sz="3200" spc="5" dirty="0" smtClean="0"/>
              <a:t>K</a:t>
            </a:r>
            <a:r>
              <a:rPr sz="3200" dirty="0" smtClean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rizik</a:t>
            </a:r>
            <a:r>
              <a:rPr lang="en-US" sz="3200" dirty="0" smtClean="0"/>
              <a:t> od </a:t>
            </a:r>
            <a:r>
              <a:rPr lang="en-US" sz="3200" dirty="0" err="1" smtClean="0"/>
              <a:t>moždanog</a:t>
            </a:r>
            <a:r>
              <a:rPr lang="en-US" sz="3200" dirty="0" smtClean="0"/>
              <a:t> </a:t>
            </a:r>
            <a:r>
              <a:rPr lang="en-US" sz="3200" dirty="0" err="1" smtClean="0"/>
              <a:t>udara</a:t>
            </a:r>
            <a:r>
              <a:rPr lang="en-US" sz="3200" dirty="0" smtClean="0"/>
              <a:t> 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00870" y="1312766"/>
            <a:ext cx="6902821" cy="369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 err="1" smtClean="0">
                <a:latin typeface="Calibri"/>
                <a:cs typeface="Calibri"/>
              </a:rPr>
              <a:t>Uvođenje</a:t>
            </a:r>
            <a:r>
              <a:rPr lang="en-US" sz="2400" b="1" spc="-15" dirty="0" smtClean="0">
                <a:latin typeface="Calibri"/>
                <a:cs typeface="Calibri"/>
              </a:rPr>
              <a:t> </a:t>
            </a:r>
            <a:r>
              <a:rPr lang="en-US" sz="2400" b="1" spc="-15" dirty="0" err="1" smtClean="0">
                <a:latin typeface="Calibri"/>
                <a:cs typeface="Calibri"/>
              </a:rPr>
              <a:t>varfarina</a:t>
            </a:r>
            <a:r>
              <a:rPr lang="en-US" sz="2400" b="1" spc="-15" dirty="0" smtClean="0">
                <a:latin typeface="Calibri"/>
                <a:cs typeface="Calibri"/>
              </a:rPr>
              <a:t> </a:t>
            </a:r>
            <a:r>
              <a:rPr lang="en-US" sz="2400" b="1" spc="-15" dirty="0" err="1" smtClean="0">
                <a:latin typeface="Calibri"/>
                <a:cs typeface="Calibri"/>
              </a:rPr>
              <a:t>kod</a:t>
            </a:r>
            <a:r>
              <a:rPr lang="en-US"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20" dirty="0" err="1" smtClean="0">
                <a:latin typeface="Calibri"/>
                <a:cs typeface="Calibri"/>
              </a:rPr>
              <a:t>p</a:t>
            </a:r>
            <a:r>
              <a:rPr sz="2400" b="1" spc="-40" dirty="0" err="1" smtClean="0">
                <a:latin typeface="Calibri"/>
                <a:cs typeface="Calibri"/>
              </a:rPr>
              <a:t>a</a:t>
            </a:r>
            <a:r>
              <a:rPr lang="en-US" sz="2400" b="1" spc="-15" dirty="0" err="1" smtClean="0">
                <a:latin typeface="Calibri"/>
                <a:cs typeface="Calibri"/>
              </a:rPr>
              <a:t>cijenata</a:t>
            </a:r>
            <a:r>
              <a:rPr lang="en-US" sz="2400" b="1" spc="-15" dirty="0" smtClean="0">
                <a:latin typeface="Calibri"/>
                <a:cs typeface="Calibri"/>
              </a:rPr>
              <a:t> s AF: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6476" y="2550117"/>
            <a:ext cx="69841" cy="104799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0" y="0"/>
                </a:moveTo>
                <a:lnTo>
                  <a:pt x="69850" y="0"/>
                </a:lnTo>
                <a:lnTo>
                  <a:pt x="69850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6476" y="2550117"/>
            <a:ext cx="69841" cy="104799"/>
          </a:xfrm>
          <a:custGeom>
            <a:avLst/>
            <a:gdLst/>
            <a:ahLst/>
            <a:cxnLst/>
            <a:rect l="l" t="t" r="r" b="b"/>
            <a:pathLst>
              <a:path w="69850" h="104775">
                <a:moveTo>
                  <a:pt x="0" y="0"/>
                </a:moveTo>
                <a:lnTo>
                  <a:pt x="69850" y="0"/>
                </a:lnTo>
                <a:lnTo>
                  <a:pt x="69850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ln w="673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568" y="5346568"/>
            <a:ext cx="8679501" cy="674627"/>
          </a:xfrm>
          <a:custGeom>
            <a:avLst/>
            <a:gdLst/>
            <a:ahLst/>
            <a:cxnLst/>
            <a:rect l="l" t="t" r="r" b="b"/>
            <a:pathLst>
              <a:path w="8126730" h="501650">
                <a:moveTo>
                  <a:pt x="8043049" y="0"/>
                </a:moveTo>
                <a:lnTo>
                  <a:pt x="79049" y="119"/>
                </a:lnTo>
                <a:lnTo>
                  <a:pt x="38976" y="12877"/>
                </a:lnTo>
                <a:lnTo>
                  <a:pt x="10705" y="42614"/>
                </a:lnTo>
                <a:lnTo>
                  <a:pt x="0" y="83565"/>
                </a:lnTo>
                <a:lnTo>
                  <a:pt x="119" y="422346"/>
                </a:lnTo>
                <a:lnTo>
                  <a:pt x="12877" y="462419"/>
                </a:lnTo>
                <a:lnTo>
                  <a:pt x="42614" y="490690"/>
                </a:lnTo>
                <a:lnTo>
                  <a:pt x="83566" y="501395"/>
                </a:lnTo>
                <a:lnTo>
                  <a:pt x="8047566" y="501276"/>
                </a:lnTo>
                <a:lnTo>
                  <a:pt x="8087639" y="488518"/>
                </a:lnTo>
                <a:lnTo>
                  <a:pt x="8115910" y="458781"/>
                </a:lnTo>
                <a:lnTo>
                  <a:pt x="8126615" y="417830"/>
                </a:lnTo>
                <a:lnTo>
                  <a:pt x="8126495" y="79049"/>
                </a:lnTo>
                <a:lnTo>
                  <a:pt x="8113738" y="38976"/>
                </a:lnTo>
                <a:lnTo>
                  <a:pt x="8084000" y="10705"/>
                </a:lnTo>
                <a:lnTo>
                  <a:pt x="80430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870" y="1751781"/>
            <a:ext cx="5182195" cy="3234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smtClean="0">
                <a:latin typeface="Calibri"/>
                <a:cs typeface="Calibri"/>
              </a:rPr>
              <a:t>Rani </a:t>
            </a:r>
            <a:r>
              <a:rPr lang="en-US" sz="2400" b="1" dirty="0" err="1" smtClean="0">
                <a:latin typeface="Calibri"/>
                <a:cs typeface="Calibri"/>
              </a:rPr>
              <a:t>efekt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na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sz="2400" b="1" spc="-20" dirty="0" smtClean="0">
                <a:latin typeface="Calibri"/>
                <a:cs typeface="Calibri"/>
              </a:rPr>
              <a:t> </a:t>
            </a:r>
            <a:r>
              <a:rPr sz="2400" b="1" spc="-15" dirty="0" err="1" smtClean="0">
                <a:latin typeface="Calibri"/>
                <a:cs typeface="Calibri"/>
              </a:rPr>
              <a:t>i</a:t>
            </a:r>
            <a:r>
              <a:rPr sz="2400" b="1" spc="-10" dirty="0" err="1" smtClean="0">
                <a:latin typeface="Calibri"/>
                <a:cs typeface="Calibri"/>
              </a:rPr>
              <a:t>s</a:t>
            </a:r>
            <a:r>
              <a:rPr sz="2400" b="1" spc="-5" dirty="0" err="1" smtClean="0">
                <a:latin typeface="Calibri"/>
                <a:cs typeface="Calibri"/>
              </a:rPr>
              <a:t>h</a:t>
            </a:r>
            <a:r>
              <a:rPr sz="2400" b="1" dirty="0" err="1" smtClean="0">
                <a:latin typeface="Calibri"/>
                <a:cs typeface="Calibri"/>
              </a:rPr>
              <a:t>em</a:t>
            </a:r>
            <a:r>
              <a:rPr sz="2400" b="1" spc="-5" dirty="0" err="1" smtClean="0">
                <a:latin typeface="Calibri"/>
                <a:cs typeface="Calibri"/>
              </a:rPr>
              <a:t>i</a:t>
            </a:r>
            <a:r>
              <a:rPr lang="en-US" sz="2400" b="1" dirty="0" err="1" smtClean="0">
                <a:latin typeface="Calibri"/>
                <a:cs typeface="Calibri"/>
              </a:rPr>
              <a:t>čki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moždani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b="1" dirty="0" err="1" smtClean="0">
                <a:latin typeface="Calibri"/>
                <a:cs typeface="Calibri"/>
              </a:rPr>
              <a:t>udar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1670"/>
              </a:spcBef>
              <a:tabLst>
                <a:tab pos="487680" algn="l"/>
              </a:tabLst>
            </a:pPr>
            <a:r>
              <a:rPr sz="175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75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5" dirty="0">
                <a:latin typeface="Calibri"/>
                <a:cs typeface="Calibri"/>
              </a:rPr>
              <a:t>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lini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actice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ch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alink</a:t>
            </a:r>
            <a:endParaRPr sz="2200" dirty="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1200"/>
              </a:spcBef>
              <a:tabLst>
                <a:tab pos="487680" algn="l"/>
              </a:tabLst>
            </a:pPr>
            <a:r>
              <a:rPr sz="175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75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alibri"/>
                <a:cs typeface="Calibri"/>
              </a:rPr>
              <a:t>70,766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with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AF</a:t>
            </a:r>
            <a:endParaRPr sz="2200" dirty="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1200"/>
              </a:spcBef>
              <a:tabLst>
                <a:tab pos="487680" algn="l"/>
              </a:tabLst>
            </a:pPr>
            <a:r>
              <a:rPr sz="175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75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alibri"/>
                <a:cs typeface="Calibri"/>
              </a:rPr>
              <a:t>1993</a:t>
            </a:r>
            <a:r>
              <a:rPr sz="2200" spc="-20" dirty="0">
                <a:latin typeface="Calibri"/>
                <a:cs typeface="Calibri"/>
              </a:rPr>
              <a:t>–</a:t>
            </a:r>
            <a:r>
              <a:rPr sz="2200" spc="-15" dirty="0">
                <a:latin typeface="Calibri"/>
                <a:cs typeface="Calibri"/>
              </a:rPr>
              <a:t>2008</a:t>
            </a:r>
            <a:endParaRPr sz="2200" dirty="0">
              <a:latin typeface="Calibri"/>
              <a:cs typeface="Calibri"/>
            </a:endParaRPr>
          </a:p>
          <a:p>
            <a:pPr marL="487680" marR="822960" indent="-454659">
              <a:lnSpc>
                <a:spcPct val="100000"/>
              </a:lnSpc>
              <a:spcBef>
                <a:spcPts val="1200"/>
              </a:spcBef>
              <a:tabLst>
                <a:tab pos="487680" algn="l"/>
              </a:tabLst>
            </a:pPr>
            <a:r>
              <a:rPr sz="175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75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200" spc="-60" dirty="0">
                <a:latin typeface="Calibri"/>
                <a:cs typeface="Calibri"/>
              </a:rPr>
              <a:t>P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tie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th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8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che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th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10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ols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ach</a:t>
            </a:r>
            <a:endParaRPr sz="2200" dirty="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1200"/>
              </a:spcBef>
              <a:tabLst>
                <a:tab pos="487680" algn="l"/>
              </a:tabLst>
            </a:pPr>
            <a:r>
              <a:rPr sz="175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175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Calibri"/>
                <a:cs typeface="Calibri"/>
              </a:rPr>
              <a:t>St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8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initi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ti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</a:t>
            </a:r>
            <a:r>
              <a:rPr sz="2200" spc="-20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6514" y="2730880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85248" y="5563888"/>
            <a:ext cx="9543443" cy="6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prvih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000" b="1" spc="-10" dirty="0" err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cije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s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35" dirty="0" err="1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zik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od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moždanog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udara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↑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↑</a:t>
            </a:r>
            <a:endParaRPr sz="20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15"/>
              </a:spcBef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A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z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ou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y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2014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0171" y="2658408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4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52921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7991" y="3256485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88014" y="4789543"/>
            <a:ext cx="3319347" cy="557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050" algn="l"/>
                <a:tab pos="1003300" algn="l"/>
                <a:tab pos="1518285" algn="l"/>
                <a:tab pos="2032635" algn="l"/>
                <a:tab pos="2546985" algn="l"/>
                <a:tab pos="3061970" algn="l"/>
              </a:tabLst>
            </a:pPr>
            <a:r>
              <a:rPr sz="1200" spc="-10" dirty="0">
                <a:latin typeface="Calibri"/>
                <a:cs typeface="Calibri"/>
              </a:rPr>
              <a:t>0	5	10	15	20	25	30</a:t>
            </a:r>
            <a:endParaRPr sz="12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  <a:spcBef>
                <a:spcPts val="1040"/>
              </a:spcBef>
            </a:pPr>
            <a:r>
              <a:rPr sz="1600" b="1" spc="-10" dirty="0">
                <a:latin typeface="Calibri"/>
                <a:cs typeface="Calibri"/>
              </a:rPr>
              <a:t>Ti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s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 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(d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1648" y="3184011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46978" y="3782088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80629" y="3709614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46978" y="4307691"/>
            <a:ext cx="7365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7345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80632" y="4235217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8361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7478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82037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96595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1152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25712" y="4661841"/>
            <a:ext cx="0" cy="72407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4810" y="3473001"/>
            <a:ext cx="3109825" cy="1161049"/>
          </a:xfrm>
          <a:custGeom>
            <a:avLst/>
            <a:gdLst/>
            <a:ahLst/>
            <a:cxnLst/>
            <a:rect l="l" t="t" r="r" b="b"/>
            <a:pathLst>
              <a:path w="3110229" h="1160779">
                <a:moveTo>
                  <a:pt x="0" y="261269"/>
                </a:moveTo>
                <a:lnTo>
                  <a:pt x="26287" y="231033"/>
                </a:lnTo>
                <a:lnTo>
                  <a:pt x="50725" y="196034"/>
                </a:lnTo>
                <a:lnTo>
                  <a:pt x="74581" y="158443"/>
                </a:lnTo>
                <a:lnTo>
                  <a:pt x="86686" y="139353"/>
                </a:lnTo>
                <a:lnTo>
                  <a:pt x="112041" y="101943"/>
                </a:lnTo>
                <a:lnTo>
                  <a:pt x="139978" y="67366"/>
                </a:lnTo>
                <a:lnTo>
                  <a:pt x="171763" y="37794"/>
                </a:lnTo>
                <a:lnTo>
                  <a:pt x="208663" y="15396"/>
                </a:lnTo>
                <a:lnTo>
                  <a:pt x="251943" y="2343"/>
                </a:lnTo>
                <a:lnTo>
                  <a:pt x="276372" y="0"/>
                </a:lnTo>
                <a:lnTo>
                  <a:pt x="302870" y="806"/>
                </a:lnTo>
                <a:lnTo>
                  <a:pt x="362617" y="16895"/>
                </a:lnTo>
                <a:lnTo>
                  <a:pt x="395779" y="39626"/>
                </a:lnTo>
                <a:lnTo>
                  <a:pt x="430913" y="72041"/>
                </a:lnTo>
                <a:lnTo>
                  <a:pt x="467850" y="112954"/>
                </a:lnTo>
                <a:lnTo>
                  <a:pt x="506420" y="161176"/>
                </a:lnTo>
                <a:lnTo>
                  <a:pt x="546452" y="215522"/>
                </a:lnTo>
                <a:lnTo>
                  <a:pt x="587779" y="274804"/>
                </a:lnTo>
                <a:lnTo>
                  <a:pt x="630230" y="337835"/>
                </a:lnTo>
                <a:lnTo>
                  <a:pt x="673635" y="403428"/>
                </a:lnTo>
                <a:lnTo>
                  <a:pt x="717826" y="470397"/>
                </a:lnTo>
                <a:lnTo>
                  <a:pt x="762632" y="537554"/>
                </a:lnTo>
                <a:lnTo>
                  <a:pt x="807884" y="603713"/>
                </a:lnTo>
                <a:lnTo>
                  <a:pt x="853412" y="667686"/>
                </a:lnTo>
                <a:lnTo>
                  <a:pt x="899047" y="728287"/>
                </a:lnTo>
                <a:lnTo>
                  <a:pt x="944620" y="784328"/>
                </a:lnTo>
                <a:lnTo>
                  <a:pt x="989960" y="834623"/>
                </a:lnTo>
                <a:lnTo>
                  <a:pt x="1034898" y="877985"/>
                </a:lnTo>
                <a:lnTo>
                  <a:pt x="1079265" y="913226"/>
                </a:lnTo>
                <a:lnTo>
                  <a:pt x="1122890" y="939160"/>
                </a:lnTo>
                <a:lnTo>
                  <a:pt x="1165606" y="954601"/>
                </a:lnTo>
                <a:lnTo>
                  <a:pt x="1207460" y="963342"/>
                </a:lnTo>
                <a:lnTo>
                  <a:pt x="1248731" y="970066"/>
                </a:lnTo>
                <a:lnTo>
                  <a:pt x="1289587" y="974916"/>
                </a:lnTo>
                <a:lnTo>
                  <a:pt x="1330199" y="978035"/>
                </a:lnTo>
                <a:lnTo>
                  <a:pt x="1370735" y="979567"/>
                </a:lnTo>
                <a:lnTo>
                  <a:pt x="1411365" y="979654"/>
                </a:lnTo>
                <a:lnTo>
                  <a:pt x="1452259" y="978440"/>
                </a:lnTo>
                <a:lnTo>
                  <a:pt x="1493586" y="976068"/>
                </a:lnTo>
                <a:lnTo>
                  <a:pt x="1535516" y="972682"/>
                </a:lnTo>
                <a:lnTo>
                  <a:pt x="1578219" y="968423"/>
                </a:lnTo>
                <a:lnTo>
                  <a:pt x="1621864" y="963436"/>
                </a:lnTo>
                <a:lnTo>
                  <a:pt x="1666620" y="957863"/>
                </a:lnTo>
                <a:lnTo>
                  <a:pt x="1712657" y="951848"/>
                </a:lnTo>
                <a:lnTo>
                  <a:pt x="1760145" y="945534"/>
                </a:lnTo>
                <a:lnTo>
                  <a:pt x="1809254" y="939065"/>
                </a:lnTo>
                <a:lnTo>
                  <a:pt x="1860152" y="932582"/>
                </a:lnTo>
                <a:lnTo>
                  <a:pt x="1913010" y="926230"/>
                </a:lnTo>
                <a:lnTo>
                  <a:pt x="1967996" y="920152"/>
                </a:lnTo>
                <a:lnTo>
                  <a:pt x="2025281" y="914490"/>
                </a:lnTo>
                <a:lnTo>
                  <a:pt x="2085035" y="909389"/>
                </a:lnTo>
                <a:lnTo>
                  <a:pt x="2145123" y="906305"/>
                </a:lnTo>
                <a:lnTo>
                  <a:pt x="2203399" y="906428"/>
                </a:lnTo>
                <a:lnTo>
                  <a:pt x="2260010" y="909498"/>
                </a:lnTo>
                <a:lnTo>
                  <a:pt x="2315102" y="915254"/>
                </a:lnTo>
                <a:lnTo>
                  <a:pt x="2368822" y="923438"/>
                </a:lnTo>
                <a:lnTo>
                  <a:pt x="2421318" y="933788"/>
                </a:lnTo>
                <a:lnTo>
                  <a:pt x="2472735" y="946046"/>
                </a:lnTo>
                <a:lnTo>
                  <a:pt x="2523222" y="959950"/>
                </a:lnTo>
                <a:lnTo>
                  <a:pt x="2572926" y="975240"/>
                </a:lnTo>
                <a:lnTo>
                  <a:pt x="2621992" y="991658"/>
                </a:lnTo>
                <a:lnTo>
                  <a:pt x="2670569" y="1008942"/>
                </a:lnTo>
                <a:lnTo>
                  <a:pt x="2718803" y="1026832"/>
                </a:lnTo>
                <a:lnTo>
                  <a:pt x="2766840" y="1045070"/>
                </a:lnTo>
                <a:lnTo>
                  <a:pt x="2814829" y="1063393"/>
                </a:lnTo>
                <a:lnTo>
                  <a:pt x="2862916" y="1081544"/>
                </a:lnTo>
                <a:lnTo>
                  <a:pt x="2911248" y="1099261"/>
                </a:lnTo>
                <a:lnTo>
                  <a:pt x="2959971" y="1116285"/>
                </a:lnTo>
                <a:lnTo>
                  <a:pt x="3009234" y="1132355"/>
                </a:lnTo>
                <a:lnTo>
                  <a:pt x="3059182" y="1147211"/>
                </a:lnTo>
                <a:lnTo>
                  <a:pt x="3109963" y="1160595"/>
                </a:lnTo>
              </a:path>
            </a:pathLst>
          </a:custGeom>
          <a:ln w="38099">
            <a:solidFill>
              <a:srgbClr val="4AAC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4907" y="3136309"/>
            <a:ext cx="3059667" cy="910166"/>
          </a:xfrm>
          <a:custGeom>
            <a:avLst/>
            <a:gdLst/>
            <a:ahLst/>
            <a:cxnLst/>
            <a:rect l="l" t="t" r="r" b="b"/>
            <a:pathLst>
              <a:path w="3060065" h="909954">
                <a:moveTo>
                  <a:pt x="0" y="537591"/>
                </a:moveTo>
                <a:lnTo>
                  <a:pt x="23738" y="484285"/>
                </a:lnTo>
                <a:lnTo>
                  <a:pt x="46305" y="422037"/>
                </a:lnTo>
                <a:lnTo>
                  <a:pt x="68590" y="354160"/>
                </a:lnTo>
                <a:lnTo>
                  <a:pt x="79905" y="319148"/>
                </a:lnTo>
                <a:lnTo>
                  <a:pt x="91483" y="283972"/>
                </a:lnTo>
                <a:lnTo>
                  <a:pt x="115873" y="214788"/>
                </a:lnTo>
                <a:lnTo>
                  <a:pt x="142649" y="149925"/>
                </a:lnTo>
                <a:lnTo>
                  <a:pt x="172700" y="92699"/>
                </a:lnTo>
                <a:lnTo>
                  <a:pt x="206916" y="46425"/>
                </a:lnTo>
                <a:lnTo>
                  <a:pt x="246187" y="14420"/>
                </a:lnTo>
                <a:lnTo>
                  <a:pt x="291401" y="0"/>
                </a:lnTo>
                <a:lnTo>
                  <a:pt x="316978" y="3244"/>
                </a:lnTo>
                <a:lnTo>
                  <a:pt x="375765" y="39636"/>
                </a:lnTo>
                <a:lnTo>
                  <a:pt x="408724" y="70704"/>
                </a:lnTo>
                <a:lnTo>
                  <a:pt x="443890" y="108966"/>
                </a:lnTo>
                <a:lnTo>
                  <a:pt x="481139" y="153383"/>
                </a:lnTo>
                <a:lnTo>
                  <a:pt x="520343" y="202914"/>
                </a:lnTo>
                <a:lnTo>
                  <a:pt x="561377" y="256519"/>
                </a:lnTo>
                <a:lnTo>
                  <a:pt x="604114" y="313159"/>
                </a:lnTo>
                <a:lnTo>
                  <a:pt x="648428" y="371794"/>
                </a:lnTo>
                <a:lnTo>
                  <a:pt x="694193" y="431383"/>
                </a:lnTo>
                <a:lnTo>
                  <a:pt x="741282" y="490886"/>
                </a:lnTo>
                <a:lnTo>
                  <a:pt x="789570" y="549264"/>
                </a:lnTo>
                <a:lnTo>
                  <a:pt x="838929" y="605477"/>
                </a:lnTo>
                <a:lnTo>
                  <a:pt x="889235" y="658484"/>
                </a:lnTo>
                <a:lnTo>
                  <a:pt x="940360" y="707245"/>
                </a:lnTo>
                <a:lnTo>
                  <a:pt x="992178" y="750721"/>
                </a:lnTo>
                <a:lnTo>
                  <a:pt x="1044563" y="787872"/>
                </a:lnTo>
                <a:lnTo>
                  <a:pt x="1097390" y="817658"/>
                </a:lnTo>
                <a:lnTo>
                  <a:pt x="1150531" y="839038"/>
                </a:lnTo>
                <a:lnTo>
                  <a:pt x="1207830" y="854548"/>
                </a:lnTo>
                <a:lnTo>
                  <a:pt x="1272809" y="867553"/>
                </a:lnTo>
                <a:lnTo>
                  <a:pt x="1344857" y="878258"/>
                </a:lnTo>
                <a:lnTo>
                  <a:pt x="1423364" y="886873"/>
                </a:lnTo>
                <a:lnTo>
                  <a:pt x="1507719" y="893602"/>
                </a:lnTo>
                <a:lnTo>
                  <a:pt x="1597311" y="898655"/>
                </a:lnTo>
                <a:lnTo>
                  <a:pt x="1691531" y="902239"/>
                </a:lnTo>
                <a:lnTo>
                  <a:pt x="1789768" y="904560"/>
                </a:lnTo>
                <a:lnTo>
                  <a:pt x="1891411" y="905825"/>
                </a:lnTo>
                <a:lnTo>
                  <a:pt x="1995851" y="906243"/>
                </a:lnTo>
                <a:lnTo>
                  <a:pt x="2102475" y="906020"/>
                </a:lnTo>
                <a:lnTo>
                  <a:pt x="2210675" y="905364"/>
                </a:lnTo>
                <a:lnTo>
                  <a:pt x="2319839" y="904481"/>
                </a:lnTo>
                <a:lnTo>
                  <a:pt x="2429358" y="903580"/>
                </a:lnTo>
                <a:lnTo>
                  <a:pt x="2538620" y="902867"/>
                </a:lnTo>
                <a:lnTo>
                  <a:pt x="2647016" y="902550"/>
                </a:lnTo>
                <a:lnTo>
                  <a:pt x="2753934" y="902836"/>
                </a:lnTo>
                <a:lnTo>
                  <a:pt x="2858765" y="903932"/>
                </a:lnTo>
                <a:lnTo>
                  <a:pt x="2960897" y="906045"/>
                </a:lnTo>
                <a:lnTo>
                  <a:pt x="3059722" y="909383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9834" y="2827459"/>
            <a:ext cx="3089508" cy="899368"/>
          </a:xfrm>
          <a:custGeom>
            <a:avLst/>
            <a:gdLst/>
            <a:ahLst/>
            <a:cxnLst/>
            <a:rect l="l" t="t" r="r" b="b"/>
            <a:pathLst>
              <a:path w="3089909" h="899160">
                <a:moveTo>
                  <a:pt x="0" y="871491"/>
                </a:moveTo>
                <a:lnTo>
                  <a:pt x="13489" y="826572"/>
                </a:lnTo>
                <a:lnTo>
                  <a:pt x="26852" y="779044"/>
                </a:lnTo>
                <a:lnTo>
                  <a:pt x="40122" y="729378"/>
                </a:lnTo>
                <a:lnTo>
                  <a:pt x="53337" y="678041"/>
                </a:lnTo>
                <a:lnTo>
                  <a:pt x="66532" y="625504"/>
                </a:lnTo>
                <a:lnTo>
                  <a:pt x="79742" y="572235"/>
                </a:lnTo>
                <a:lnTo>
                  <a:pt x="93004" y="518704"/>
                </a:lnTo>
                <a:lnTo>
                  <a:pt x="106353" y="465379"/>
                </a:lnTo>
                <a:lnTo>
                  <a:pt x="119825" y="412730"/>
                </a:lnTo>
                <a:lnTo>
                  <a:pt x="133456" y="361225"/>
                </a:lnTo>
                <a:lnTo>
                  <a:pt x="147281" y="311335"/>
                </a:lnTo>
                <a:lnTo>
                  <a:pt x="161337" y="263528"/>
                </a:lnTo>
                <a:lnTo>
                  <a:pt x="175659" y="218273"/>
                </a:lnTo>
                <a:lnTo>
                  <a:pt x="190283" y="176040"/>
                </a:lnTo>
                <a:lnTo>
                  <a:pt x="205245" y="137297"/>
                </a:lnTo>
                <a:lnTo>
                  <a:pt x="236325" y="72160"/>
                </a:lnTo>
                <a:lnTo>
                  <a:pt x="269185" y="26614"/>
                </a:lnTo>
                <a:lnTo>
                  <a:pt x="303588" y="3732"/>
                </a:lnTo>
                <a:lnTo>
                  <a:pt x="320404" y="0"/>
                </a:lnTo>
                <a:lnTo>
                  <a:pt x="336944" y="860"/>
                </a:lnTo>
                <a:lnTo>
                  <a:pt x="386177" y="27968"/>
                </a:lnTo>
                <a:lnTo>
                  <a:pt x="419938" y="63446"/>
                </a:lnTo>
                <a:lnTo>
                  <a:pt x="455628" y="110016"/>
                </a:lnTo>
                <a:lnTo>
                  <a:pt x="494257" y="165253"/>
                </a:lnTo>
                <a:lnTo>
                  <a:pt x="514989" y="195364"/>
                </a:lnTo>
                <a:lnTo>
                  <a:pt x="536835" y="226731"/>
                </a:lnTo>
                <a:lnTo>
                  <a:pt x="559920" y="259051"/>
                </a:lnTo>
                <a:lnTo>
                  <a:pt x="584372" y="292021"/>
                </a:lnTo>
                <a:lnTo>
                  <a:pt x="610315" y="325338"/>
                </a:lnTo>
                <a:lnTo>
                  <a:pt x="637877" y="358699"/>
                </a:lnTo>
                <a:lnTo>
                  <a:pt x="667183" y="391799"/>
                </a:lnTo>
                <a:lnTo>
                  <a:pt x="698360" y="424337"/>
                </a:lnTo>
                <a:lnTo>
                  <a:pt x="732648" y="456425"/>
                </a:lnTo>
                <a:lnTo>
                  <a:pt x="770971" y="488297"/>
                </a:lnTo>
                <a:lnTo>
                  <a:pt x="812981" y="519820"/>
                </a:lnTo>
                <a:lnTo>
                  <a:pt x="858329" y="550865"/>
                </a:lnTo>
                <a:lnTo>
                  <a:pt x="906666" y="581303"/>
                </a:lnTo>
                <a:lnTo>
                  <a:pt x="957644" y="611002"/>
                </a:lnTo>
                <a:lnTo>
                  <a:pt x="1010914" y="639834"/>
                </a:lnTo>
                <a:lnTo>
                  <a:pt x="1066128" y="667668"/>
                </a:lnTo>
                <a:lnTo>
                  <a:pt x="1122937" y="694374"/>
                </a:lnTo>
                <a:lnTo>
                  <a:pt x="1180993" y="719823"/>
                </a:lnTo>
                <a:lnTo>
                  <a:pt x="1239947" y="743883"/>
                </a:lnTo>
                <a:lnTo>
                  <a:pt x="1299451" y="766425"/>
                </a:lnTo>
                <a:lnTo>
                  <a:pt x="1359155" y="787320"/>
                </a:lnTo>
                <a:lnTo>
                  <a:pt x="1418712" y="806437"/>
                </a:lnTo>
                <a:lnTo>
                  <a:pt x="1477773" y="823645"/>
                </a:lnTo>
                <a:lnTo>
                  <a:pt x="1535990" y="838816"/>
                </a:lnTo>
                <a:lnTo>
                  <a:pt x="1593013" y="851819"/>
                </a:lnTo>
                <a:lnTo>
                  <a:pt x="1648494" y="862524"/>
                </a:lnTo>
                <a:lnTo>
                  <a:pt x="1702085" y="870801"/>
                </a:lnTo>
                <a:lnTo>
                  <a:pt x="1753438" y="876520"/>
                </a:lnTo>
                <a:lnTo>
                  <a:pt x="1800468" y="880712"/>
                </a:lnTo>
                <a:lnTo>
                  <a:pt x="1841741" y="884494"/>
                </a:lnTo>
                <a:lnTo>
                  <a:pt x="1909510" y="890785"/>
                </a:lnTo>
                <a:lnTo>
                  <a:pt x="1961734" y="895318"/>
                </a:lnTo>
                <a:lnTo>
                  <a:pt x="2003403" y="898018"/>
                </a:lnTo>
                <a:lnTo>
                  <a:pt x="2039504" y="898809"/>
                </a:lnTo>
                <a:lnTo>
                  <a:pt x="2057026" y="898465"/>
                </a:lnTo>
                <a:lnTo>
                  <a:pt x="2114961" y="894362"/>
                </a:lnTo>
                <a:lnTo>
                  <a:pt x="2164295" y="888974"/>
                </a:lnTo>
                <a:lnTo>
                  <a:pt x="2228019" y="881375"/>
                </a:lnTo>
                <a:lnTo>
                  <a:pt x="2266835" y="876724"/>
                </a:lnTo>
                <a:lnTo>
                  <a:pt x="2311120" y="871491"/>
                </a:lnTo>
                <a:lnTo>
                  <a:pt x="2357539" y="865303"/>
                </a:lnTo>
                <a:lnTo>
                  <a:pt x="2402424" y="857861"/>
                </a:lnTo>
                <a:lnTo>
                  <a:pt x="2445900" y="849265"/>
                </a:lnTo>
                <a:lnTo>
                  <a:pt x="2488091" y="839618"/>
                </a:lnTo>
                <a:lnTo>
                  <a:pt x="2529121" y="829021"/>
                </a:lnTo>
                <a:lnTo>
                  <a:pt x="2569115" y="817577"/>
                </a:lnTo>
                <a:lnTo>
                  <a:pt x="2608198" y="805386"/>
                </a:lnTo>
                <a:lnTo>
                  <a:pt x="2646493" y="792551"/>
                </a:lnTo>
                <a:lnTo>
                  <a:pt x="2684124" y="779174"/>
                </a:lnTo>
                <a:lnTo>
                  <a:pt x="2721217" y="765355"/>
                </a:lnTo>
                <a:lnTo>
                  <a:pt x="2757896" y="751198"/>
                </a:lnTo>
                <a:lnTo>
                  <a:pt x="2794284" y="736802"/>
                </a:lnTo>
                <a:lnTo>
                  <a:pt x="2830507" y="722272"/>
                </a:lnTo>
                <a:lnTo>
                  <a:pt x="2866689" y="707707"/>
                </a:lnTo>
                <a:lnTo>
                  <a:pt x="2902953" y="693210"/>
                </a:lnTo>
                <a:lnTo>
                  <a:pt x="2939425" y="678882"/>
                </a:lnTo>
                <a:lnTo>
                  <a:pt x="2976228" y="664826"/>
                </a:lnTo>
                <a:lnTo>
                  <a:pt x="3013487" y="651142"/>
                </a:lnTo>
                <a:lnTo>
                  <a:pt x="3051327" y="637934"/>
                </a:lnTo>
                <a:lnTo>
                  <a:pt x="3089871" y="625301"/>
                </a:lnTo>
              </a:path>
            </a:pathLst>
          </a:custGeom>
          <a:ln w="38100">
            <a:solidFill>
              <a:srgbClr val="4AACC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9962" y="2720969"/>
            <a:ext cx="3131412" cy="1943550"/>
          </a:xfrm>
          <a:custGeom>
            <a:avLst/>
            <a:gdLst/>
            <a:ahLst/>
            <a:cxnLst/>
            <a:rect l="l" t="t" r="r" b="b"/>
            <a:pathLst>
              <a:path w="3131820" h="1943100">
                <a:moveTo>
                  <a:pt x="0" y="0"/>
                </a:moveTo>
                <a:lnTo>
                  <a:pt x="0" y="1943100"/>
                </a:lnTo>
                <a:lnTo>
                  <a:pt x="3131820" y="19431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16781" y="2841897"/>
            <a:ext cx="492443" cy="141447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dirty="0">
                <a:latin typeface="Calibri"/>
                <a:cs typeface="Calibri"/>
              </a:rPr>
              <a:t>io </a:t>
            </a:r>
            <a:r>
              <a:rPr sz="1600" b="1" spc="5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f i</a:t>
            </a:r>
            <a:r>
              <a:rPr sz="1600" b="1" spc="-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h</a:t>
            </a:r>
            <a:r>
              <a:rPr sz="1600" b="1" dirty="0">
                <a:latin typeface="Calibri"/>
                <a:cs typeface="Calibri"/>
              </a:rPr>
              <a:t>ae</a:t>
            </a:r>
            <a:r>
              <a:rPr sz="1600" b="1" spc="-5" dirty="0">
                <a:latin typeface="Calibri"/>
                <a:cs typeface="Calibri"/>
              </a:rPr>
              <a:t>m</a:t>
            </a:r>
            <a:r>
              <a:rPr sz="1600" b="1" dirty="0">
                <a:latin typeface="Calibri"/>
                <a:cs typeface="Calibri"/>
              </a:rPr>
              <a:t>ic 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5" dirty="0">
                <a:latin typeface="Calibri"/>
                <a:cs typeface="Calibri"/>
              </a:rPr>
              <a:t>o</a:t>
            </a:r>
            <a:r>
              <a:rPr sz="1600" b="1" spc="-50" dirty="0">
                <a:latin typeface="Calibri"/>
                <a:cs typeface="Calibri"/>
              </a:rPr>
              <a:t>ke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47173" y="6466250"/>
            <a:ext cx="31688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A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2014;35:1881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1887.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70551" y="3768180"/>
            <a:ext cx="14184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Is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ae</a:t>
            </a:r>
            <a:r>
              <a:rPr sz="1600" b="1" spc="-20" dirty="0">
                <a:solidFill>
                  <a:srgbClr val="C0504D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ic</a:t>
            </a:r>
            <a:r>
              <a:rPr sz="1600" b="1" spc="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1600" b="1" spc="-40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1600" b="1" spc="-60" dirty="0">
                <a:solidFill>
                  <a:srgbClr val="C0504D"/>
                </a:solidFill>
                <a:latin typeface="Calibri"/>
                <a:cs typeface="Calibri"/>
              </a:rPr>
              <a:t>ke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431873" y="3162193"/>
            <a:ext cx="11003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95%</a:t>
            </a:r>
            <a:r>
              <a:rPr sz="1600" b="1" spc="10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1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li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31873" y="4341121"/>
            <a:ext cx="11003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95%</a:t>
            </a:r>
            <a:r>
              <a:rPr sz="1600" b="1" spc="10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1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li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6968" y="1771810"/>
            <a:ext cx="43758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oo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ub</a:t>
            </a:r>
            <a:r>
              <a:rPr sz="1600" b="1" spc="-10" dirty="0">
                <a:latin typeface="Calibri"/>
                <a:cs typeface="Calibri"/>
              </a:rPr>
              <a:t>ic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sp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j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ed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io</a:t>
            </a:r>
            <a:r>
              <a:rPr sz="1600" b="1" spc="-5" dirty="0">
                <a:latin typeface="Calibri"/>
                <a:cs typeface="Calibri"/>
              </a:rPr>
              <a:t> 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ae</a:t>
            </a:r>
            <a:r>
              <a:rPr sz="1600" b="1" spc="-20" dirty="0">
                <a:solidFill>
                  <a:srgbClr val="C0504D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ic</a:t>
            </a:r>
            <a:r>
              <a:rPr sz="16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1600" b="1" spc="-40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1600" b="1" spc="-60" dirty="0">
                <a:solidFill>
                  <a:srgbClr val="C0504D"/>
                </a:solidFill>
                <a:latin typeface="Calibri"/>
                <a:cs typeface="Calibri"/>
              </a:rPr>
              <a:t>k</a:t>
            </a:r>
            <a:r>
              <a:rPr sz="1600" b="1" spc="-1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e) 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d</a:t>
            </a:r>
            <a:r>
              <a:rPr sz="1600" b="1" spc="1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95%</a:t>
            </a:r>
            <a:r>
              <a:rPr sz="1600" b="1" spc="10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o</a:t>
            </a:r>
            <a:r>
              <a:rPr sz="1600" b="1" spc="-30" dirty="0">
                <a:solidFill>
                  <a:srgbClr val="4AACC5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ce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 li</a:t>
            </a:r>
            <a:r>
              <a:rPr sz="1600" b="1" spc="-20" dirty="0">
                <a:solidFill>
                  <a:srgbClr val="4AACC5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4AACC5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AACC5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AACC5"/>
                </a:solidFill>
                <a:latin typeface="Calibri"/>
                <a:cs typeface="Calibri"/>
              </a:rPr>
              <a:t>s</a:t>
            </a:r>
            <a:r>
              <a:rPr sz="1600" b="1" spc="-25" dirty="0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(b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sh</a:t>
            </a:r>
            <a:r>
              <a:rPr sz="1600" b="1" spc="-10" dirty="0">
                <a:latin typeface="Calibri"/>
                <a:cs typeface="Calibri"/>
              </a:rPr>
              <a:t>ed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e) as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fun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44614" y="2503496"/>
            <a:ext cx="300061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th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s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-5" dirty="0">
                <a:latin typeface="Calibri"/>
                <a:cs typeface="Calibri"/>
              </a:rPr>
              <a:t> 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io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in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2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779399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/>
              <a:t>M</a:t>
            </a:r>
            <a:r>
              <a:rPr sz="3200" spc="-25" dirty="0" smtClean="0"/>
              <a:t>e</a:t>
            </a:r>
            <a:r>
              <a:rPr sz="3200" spc="-55" dirty="0" smtClean="0"/>
              <a:t>t</a:t>
            </a:r>
            <a:r>
              <a:rPr sz="3200" dirty="0" smtClean="0"/>
              <a:t>a</a:t>
            </a:r>
            <a:r>
              <a:rPr sz="3200" spc="-5" dirty="0" smtClean="0"/>
              <a:t>-</a:t>
            </a:r>
            <a:r>
              <a:rPr sz="3200" dirty="0" err="1" smtClean="0"/>
              <a:t>a</a:t>
            </a:r>
            <a:r>
              <a:rPr sz="3200" spc="-10" dirty="0" err="1" smtClean="0"/>
              <a:t>n</a:t>
            </a:r>
            <a:r>
              <a:rPr sz="3200" dirty="0" err="1" smtClean="0"/>
              <a:t>a</a:t>
            </a:r>
            <a:r>
              <a:rPr sz="3200" spc="-10" dirty="0" err="1" smtClean="0"/>
              <a:t>l</a:t>
            </a:r>
            <a:r>
              <a:rPr lang="en-US" sz="3200" spc="-10" dirty="0" err="1" smtClean="0"/>
              <a:t>iza</a:t>
            </a:r>
            <a:r>
              <a:rPr sz="3200" dirty="0" smtClean="0"/>
              <a:t>:</a:t>
            </a:r>
            <a:r>
              <a:rPr sz="3200" spc="35" dirty="0" smtClean="0"/>
              <a:t> </a:t>
            </a:r>
            <a:r>
              <a:rPr lang="en-US" sz="3200" spc="35" dirty="0" err="1" smtClean="0"/>
              <a:t>prethodni</a:t>
            </a:r>
            <a:r>
              <a:rPr lang="en-US" sz="3200" spc="35" dirty="0" smtClean="0"/>
              <a:t> </a:t>
            </a:r>
            <a:r>
              <a:rPr lang="en-US" sz="3200" spc="35" dirty="0" err="1" smtClean="0"/>
              <a:t>moždani</a:t>
            </a:r>
            <a:r>
              <a:rPr lang="en-US" sz="3200" spc="35" dirty="0" smtClean="0"/>
              <a:t> </a:t>
            </a:r>
            <a:r>
              <a:rPr lang="en-US" sz="3200" spc="35" dirty="0" err="1" smtClean="0"/>
              <a:t>udar</a:t>
            </a:r>
            <a:r>
              <a:rPr lang="en-US" sz="3200" spc="35" dirty="0" smtClean="0"/>
              <a:t> </a:t>
            </a:r>
            <a:r>
              <a:rPr lang="en-US" sz="3200" spc="-5" dirty="0" err="1" smtClean="0"/>
              <a:t>ili</a:t>
            </a:r>
            <a:r>
              <a:rPr lang="en-US" sz="3200" spc="-5" dirty="0" smtClean="0"/>
              <a:t> </a:t>
            </a:r>
            <a:r>
              <a:rPr lang="en-US" sz="3200" spc="-5" dirty="0" err="1" smtClean="0"/>
              <a:t>sistemska</a:t>
            </a:r>
            <a:r>
              <a:rPr lang="en-US" sz="3200" spc="-5" dirty="0" smtClean="0"/>
              <a:t> </a:t>
            </a:r>
            <a:r>
              <a:rPr lang="en-US" sz="3200" spc="-5" dirty="0" err="1" smtClean="0"/>
              <a:t>embolija</a:t>
            </a:r>
            <a:r>
              <a:rPr lang="en-US" sz="3200" spc="-5" dirty="0" smtClean="0"/>
              <a:t> (SE)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6493744" y="3159921"/>
            <a:ext cx="70476" cy="104799"/>
          </a:xfrm>
          <a:custGeom>
            <a:avLst/>
            <a:gdLst/>
            <a:ahLst/>
            <a:cxnLst/>
            <a:rect l="l" t="t" r="r" b="b"/>
            <a:pathLst>
              <a:path w="70484" h="104775">
                <a:moveTo>
                  <a:pt x="0" y="0"/>
                </a:moveTo>
                <a:lnTo>
                  <a:pt x="70332" y="0"/>
                </a:lnTo>
                <a:lnTo>
                  <a:pt x="70332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3744" y="3159921"/>
            <a:ext cx="70476" cy="104799"/>
          </a:xfrm>
          <a:custGeom>
            <a:avLst/>
            <a:gdLst/>
            <a:ahLst/>
            <a:cxnLst/>
            <a:rect l="l" t="t" r="r" b="b"/>
            <a:pathLst>
              <a:path w="70484" h="104775">
                <a:moveTo>
                  <a:pt x="0" y="0"/>
                </a:moveTo>
                <a:lnTo>
                  <a:pt x="70332" y="0"/>
                </a:lnTo>
                <a:lnTo>
                  <a:pt x="70332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ln w="673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5316" y="1384655"/>
            <a:ext cx="71986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sus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w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isch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6211" y="5298138"/>
            <a:ext cx="6627338" cy="685959"/>
          </a:xfrm>
          <a:custGeom>
            <a:avLst/>
            <a:gdLst/>
            <a:ahLst/>
            <a:cxnLst/>
            <a:rect l="l" t="t" r="r" b="b"/>
            <a:pathLst>
              <a:path w="6227445" h="491489">
                <a:moveTo>
                  <a:pt x="6145110" y="0"/>
                </a:moveTo>
                <a:lnTo>
                  <a:pt x="80117" y="19"/>
                </a:lnTo>
                <a:lnTo>
                  <a:pt x="39607" y="11749"/>
                </a:lnTo>
                <a:lnTo>
                  <a:pt x="10901" y="41043"/>
                </a:lnTo>
                <a:lnTo>
                  <a:pt x="0" y="81902"/>
                </a:lnTo>
                <a:lnTo>
                  <a:pt x="19" y="411283"/>
                </a:lnTo>
                <a:lnTo>
                  <a:pt x="11749" y="451794"/>
                </a:lnTo>
                <a:lnTo>
                  <a:pt x="41043" y="480499"/>
                </a:lnTo>
                <a:lnTo>
                  <a:pt x="81902" y="491401"/>
                </a:lnTo>
                <a:lnTo>
                  <a:pt x="6146895" y="491382"/>
                </a:lnTo>
                <a:lnTo>
                  <a:pt x="6187406" y="479651"/>
                </a:lnTo>
                <a:lnTo>
                  <a:pt x="6216111" y="450357"/>
                </a:lnTo>
                <a:lnTo>
                  <a:pt x="6227013" y="409498"/>
                </a:lnTo>
                <a:lnTo>
                  <a:pt x="6226994" y="80117"/>
                </a:lnTo>
                <a:lnTo>
                  <a:pt x="6215263" y="39607"/>
                </a:lnTo>
                <a:lnTo>
                  <a:pt x="6185969" y="10901"/>
                </a:lnTo>
                <a:lnTo>
                  <a:pt x="614511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244" y="1908884"/>
            <a:ext cx="2429194" cy="518279"/>
          </a:xfrm>
          <a:custGeom>
            <a:avLst/>
            <a:gdLst/>
            <a:ahLst/>
            <a:cxnLst/>
            <a:rect l="l" t="t" r="r" b="b"/>
            <a:pathLst>
              <a:path w="2429510" h="518160">
                <a:moveTo>
                  <a:pt x="0" y="0"/>
                </a:moveTo>
                <a:lnTo>
                  <a:pt x="2429306" y="0"/>
                </a:lnTo>
                <a:lnTo>
                  <a:pt x="2429306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1236" y="1908884"/>
            <a:ext cx="1299041" cy="518279"/>
          </a:xfrm>
          <a:custGeom>
            <a:avLst/>
            <a:gdLst/>
            <a:ahLst/>
            <a:cxnLst/>
            <a:rect l="l" t="t" r="r" b="b"/>
            <a:pathLst>
              <a:path w="1299210" h="518160">
                <a:moveTo>
                  <a:pt x="0" y="0"/>
                </a:moveTo>
                <a:lnTo>
                  <a:pt x="1299032" y="0"/>
                </a:lnTo>
                <a:lnTo>
                  <a:pt x="1299032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0098" y="1908884"/>
            <a:ext cx="1506024" cy="518279"/>
          </a:xfrm>
          <a:custGeom>
            <a:avLst/>
            <a:gdLst/>
            <a:ahLst/>
            <a:cxnLst/>
            <a:rect l="l" t="t" r="r" b="b"/>
            <a:pathLst>
              <a:path w="1506220" h="518160">
                <a:moveTo>
                  <a:pt x="0" y="0"/>
                </a:moveTo>
                <a:lnTo>
                  <a:pt x="1506054" y="0"/>
                </a:lnTo>
                <a:lnTo>
                  <a:pt x="1506054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2C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5957" y="1908884"/>
            <a:ext cx="987296" cy="518279"/>
          </a:xfrm>
          <a:custGeom>
            <a:avLst/>
            <a:gdLst/>
            <a:ahLst/>
            <a:cxnLst/>
            <a:rect l="l" t="t" r="r" b="b"/>
            <a:pathLst>
              <a:path w="987425" h="518160">
                <a:moveTo>
                  <a:pt x="0" y="0"/>
                </a:moveTo>
                <a:lnTo>
                  <a:pt x="987412" y="0"/>
                </a:lnTo>
                <a:lnTo>
                  <a:pt x="987412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3242" y="1908884"/>
            <a:ext cx="4819023" cy="518279"/>
          </a:xfrm>
          <a:custGeom>
            <a:avLst/>
            <a:gdLst/>
            <a:ahLst/>
            <a:cxnLst/>
            <a:rect l="l" t="t" r="r" b="b"/>
            <a:pathLst>
              <a:path w="4819650" h="518160">
                <a:moveTo>
                  <a:pt x="0" y="0"/>
                </a:moveTo>
                <a:lnTo>
                  <a:pt x="4819421" y="0"/>
                </a:lnTo>
                <a:lnTo>
                  <a:pt x="4819421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245" y="2427163"/>
            <a:ext cx="11039943" cy="282005"/>
          </a:xfrm>
          <a:custGeom>
            <a:avLst/>
            <a:gdLst/>
            <a:ahLst/>
            <a:cxnLst/>
            <a:rect l="l" t="t" r="r" b="b"/>
            <a:pathLst>
              <a:path w="11041380" h="281939">
                <a:moveTo>
                  <a:pt x="0" y="0"/>
                </a:moveTo>
                <a:lnTo>
                  <a:pt x="11041227" y="0"/>
                </a:lnTo>
                <a:lnTo>
                  <a:pt x="11041227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244" y="2709168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36" y="2709168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0098" y="2709168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1236" y="2991175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0098" y="2991175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0098" y="3273180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244" y="3019174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36" y="3555184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0098" y="3555184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244" y="3837189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1236" y="3837189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0098" y="3837189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242" y="242715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242" y="2709163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242" y="299116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2242" y="327317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242" y="383718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242" y="190887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2242" y="4119190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05880" y="5378824"/>
            <a:ext cx="9610164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87700" indent="-41910" algn="ctr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clini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paring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Cs. Co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annot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indi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idual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hese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Nt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2017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6061" y="1974299"/>
            <a:ext cx="9898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14493" y="1974299"/>
            <a:ext cx="11771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1099" y="2081130"/>
            <a:ext cx="555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ei</a:t>
            </a:r>
            <a:r>
              <a:rPr sz="1400" b="1" spc="-10" dirty="0">
                <a:latin typeface="Calibri"/>
                <a:cs typeface="Calibri"/>
              </a:rPr>
              <a:t>gh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38630" y="1974478"/>
            <a:ext cx="6298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RR </a:t>
            </a:r>
            <a:r>
              <a:rPr sz="1400" b="1" spc="-10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95</a:t>
            </a:r>
            <a:r>
              <a:rPr sz="1400" b="1" dirty="0">
                <a:latin typeface="Calibri"/>
                <a:cs typeface="Calibri"/>
              </a:rPr>
              <a:t>%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339" y="2481346"/>
            <a:ext cx="7472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0" dirty="0">
                <a:latin typeface="Calibri"/>
                <a:cs typeface="Calibri"/>
              </a:rPr>
              <a:t>k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/SE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8340" y="2763316"/>
            <a:ext cx="8139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62418" y="2763316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73/1,694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64628" y="2763316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98/1,742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15134" y="2763316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18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96466" y="2763316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0.7</a:t>
            </a:r>
            <a:r>
              <a:rPr sz="1400" b="1" dirty="0">
                <a:latin typeface="Calibri"/>
                <a:cs typeface="Calibri"/>
              </a:rPr>
              <a:t>6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56–1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03)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8518" y="3327257"/>
            <a:ext cx="10545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8519" y="3083726"/>
            <a:ext cx="8577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T-AF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16956" y="3073216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179/3,754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9165" y="3073216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187/3,714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5490" y="3073216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39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296823" y="3073216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0.9</a:t>
            </a:r>
            <a:r>
              <a:rPr sz="1400" b="1" dirty="0">
                <a:latin typeface="Calibri"/>
                <a:cs typeface="Calibri"/>
              </a:rPr>
              <a:t>4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77–1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8697" y="3891196"/>
            <a:ext cx="10184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12497" y="3891196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428/8,657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14709" y="3891196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495/8,642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69850" y="3891196"/>
            <a:ext cx="5619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100.0%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97001" y="3891196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0.8</a:t>
            </a:r>
            <a:r>
              <a:rPr sz="1400" b="1" dirty="0">
                <a:latin typeface="Calibri"/>
                <a:cs typeface="Calibri"/>
              </a:rPr>
              <a:t>6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75–0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98)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083671" y="4109876"/>
            <a:ext cx="2453956" cy="0"/>
          </a:xfrm>
          <a:custGeom>
            <a:avLst/>
            <a:gdLst/>
            <a:ahLst/>
            <a:cxnLst/>
            <a:rect l="l" t="t" r="r" b="b"/>
            <a:pathLst>
              <a:path w="2454275">
                <a:moveTo>
                  <a:pt x="0" y="0"/>
                </a:moveTo>
                <a:lnTo>
                  <a:pt x="24539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39557" y="4108686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6774" y="4108686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9332" y="2732544"/>
            <a:ext cx="0" cy="1443689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3323"/>
                </a:lnTo>
              </a:path>
            </a:pathLst>
          </a:custGeom>
          <a:ln w="19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8411" y="4108686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702957" y="4237201"/>
            <a:ext cx="1095232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">
              <a:lnSpc>
                <a:spcPct val="100000"/>
              </a:lnSpc>
              <a:tabLst>
                <a:tab pos="889000" algn="l"/>
              </a:tabLst>
            </a:pP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</a:t>
            </a:r>
            <a:r>
              <a:rPr sz="1400" b="1" dirty="0">
                <a:latin typeface="Calibri"/>
                <a:cs typeface="Calibri"/>
              </a:rPr>
              <a:t>AC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382664" y="4551418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0" y="0"/>
                </a:moveTo>
                <a:lnTo>
                  <a:pt x="217995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81355" y="4495028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457" y="0"/>
                </a:moveTo>
                <a:lnTo>
                  <a:pt x="0" y="114300"/>
                </a:lnTo>
                <a:lnTo>
                  <a:pt x="114528" y="57607"/>
                </a:lnTo>
                <a:lnTo>
                  <a:pt x="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55671" y="4551418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217995" y="0"/>
                </a:moveTo>
                <a:lnTo>
                  <a:pt x="0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60435" y="4495028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071" y="0"/>
                </a:moveTo>
                <a:lnTo>
                  <a:pt x="0" y="57607"/>
                </a:lnTo>
                <a:lnTo>
                  <a:pt x="114528" y="114300"/>
                </a:lnTo>
                <a:lnTo>
                  <a:pt x="11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28576" y="4108686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783898" y="4237201"/>
            <a:ext cx="1276819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ct val="100000"/>
              </a:lnSpc>
              <a:tabLst>
                <a:tab pos="659130" algn="l"/>
              </a:tabLst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ar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200183" y="4237201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280706" y="3131178"/>
            <a:ext cx="302221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873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91396" y="3131178"/>
            <a:ext cx="327617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372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18727" y="3050835"/>
            <a:ext cx="162539" cy="160692"/>
          </a:xfrm>
          <a:custGeom>
            <a:avLst/>
            <a:gdLst/>
            <a:ahLst/>
            <a:cxnLst/>
            <a:rect l="l" t="t" r="r" b="b"/>
            <a:pathLst>
              <a:path w="162559" h="160654">
                <a:moveTo>
                  <a:pt x="0" y="0"/>
                </a:moveTo>
                <a:lnTo>
                  <a:pt x="162001" y="0"/>
                </a:lnTo>
                <a:lnTo>
                  <a:pt x="162001" y="160642"/>
                </a:lnTo>
                <a:lnTo>
                  <a:pt x="0" y="160642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57536" y="3884322"/>
            <a:ext cx="511108" cy="184828"/>
          </a:xfrm>
          <a:custGeom>
            <a:avLst/>
            <a:gdLst/>
            <a:ahLst/>
            <a:cxnLst/>
            <a:rect l="l" t="t" r="r" b="b"/>
            <a:pathLst>
              <a:path w="511175" h="184785">
                <a:moveTo>
                  <a:pt x="255536" y="0"/>
                </a:moveTo>
                <a:lnTo>
                  <a:pt x="0" y="92367"/>
                </a:lnTo>
                <a:lnTo>
                  <a:pt x="255536" y="184734"/>
                </a:lnTo>
                <a:lnTo>
                  <a:pt x="511073" y="92367"/>
                </a:lnTo>
                <a:lnTo>
                  <a:pt x="255536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77432" y="2849762"/>
            <a:ext cx="480632" cy="0"/>
          </a:xfrm>
          <a:custGeom>
            <a:avLst/>
            <a:gdLst/>
            <a:ahLst/>
            <a:cxnLst/>
            <a:rect l="l" t="t" r="r" b="b"/>
            <a:pathLst>
              <a:path w="480695">
                <a:moveTo>
                  <a:pt x="0" y="0"/>
                </a:moveTo>
                <a:lnTo>
                  <a:pt x="480449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97268" y="2849762"/>
            <a:ext cx="518727" cy="0"/>
          </a:xfrm>
          <a:custGeom>
            <a:avLst/>
            <a:gdLst/>
            <a:ahLst/>
            <a:cxnLst/>
            <a:rect l="l" t="t" r="r" b="b"/>
            <a:pathLst>
              <a:path w="518795">
                <a:moveTo>
                  <a:pt x="0" y="0"/>
                </a:moveTo>
                <a:lnTo>
                  <a:pt x="518252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15451" y="2769420"/>
            <a:ext cx="162539" cy="160692"/>
          </a:xfrm>
          <a:custGeom>
            <a:avLst/>
            <a:gdLst/>
            <a:ahLst/>
            <a:cxnLst/>
            <a:rect l="l" t="t" r="r" b="b"/>
            <a:pathLst>
              <a:path w="162559" h="160655">
                <a:moveTo>
                  <a:pt x="0" y="0"/>
                </a:moveTo>
                <a:lnTo>
                  <a:pt x="162001" y="0"/>
                </a:lnTo>
                <a:lnTo>
                  <a:pt x="162001" y="160642"/>
                </a:lnTo>
                <a:lnTo>
                  <a:pt x="0" y="160642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8749" y="4693711"/>
            <a:ext cx="11831825" cy="604427"/>
          </a:xfrm>
          <a:custGeom>
            <a:avLst/>
            <a:gdLst/>
            <a:ahLst/>
            <a:cxnLst/>
            <a:rect l="l" t="t" r="r" b="b"/>
            <a:pathLst>
              <a:path w="5547359" h="501650">
                <a:moveTo>
                  <a:pt x="5463247" y="0"/>
                </a:moveTo>
                <a:lnTo>
                  <a:pt x="79049" y="119"/>
                </a:lnTo>
                <a:lnTo>
                  <a:pt x="38976" y="12877"/>
                </a:lnTo>
                <a:lnTo>
                  <a:pt x="10705" y="42614"/>
                </a:lnTo>
                <a:lnTo>
                  <a:pt x="0" y="83566"/>
                </a:lnTo>
                <a:lnTo>
                  <a:pt x="119" y="422346"/>
                </a:lnTo>
                <a:lnTo>
                  <a:pt x="12877" y="462419"/>
                </a:lnTo>
                <a:lnTo>
                  <a:pt x="42614" y="490690"/>
                </a:lnTo>
                <a:lnTo>
                  <a:pt x="83566" y="501396"/>
                </a:lnTo>
                <a:lnTo>
                  <a:pt x="5467764" y="501276"/>
                </a:lnTo>
                <a:lnTo>
                  <a:pt x="5507837" y="488518"/>
                </a:lnTo>
                <a:lnTo>
                  <a:pt x="5536108" y="458781"/>
                </a:lnTo>
                <a:lnTo>
                  <a:pt x="5546813" y="417830"/>
                </a:lnTo>
                <a:lnTo>
                  <a:pt x="5546693" y="79049"/>
                </a:lnTo>
                <a:lnTo>
                  <a:pt x="5533936" y="38976"/>
                </a:lnTo>
                <a:lnTo>
                  <a:pt x="5504199" y="10705"/>
                </a:lnTo>
                <a:lnTo>
                  <a:pt x="5463247" y="0"/>
                </a:lnTo>
                <a:close/>
              </a:path>
            </a:pathLst>
          </a:custGeom>
          <a:solidFill>
            <a:srgbClr val="466AA6"/>
          </a:solidFill>
        </p:spPr>
        <p:txBody>
          <a:bodyPr wrap="square" lIns="0" tIns="0" rIns="0" bIns="0" rtlCol="0"/>
          <a:lstStyle/>
          <a:p>
            <a:pPr marR="3258185" algn="ctr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cs typeface="Calibri"/>
              </a:rPr>
              <a:t>     </a:t>
            </a:r>
            <a:r>
              <a:rPr lang="en-US" sz="2000" b="1" dirty="0" err="1" smtClean="0">
                <a:solidFill>
                  <a:srgbClr val="FFFFFF"/>
                </a:solidFill>
                <a:cs typeface="Calibri"/>
              </a:rPr>
              <a:t>R</a:t>
            </a:r>
            <a:r>
              <a:rPr lang="en-US" sz="2000" b="1" spc="-5" dirty="0" err="1" smtClean="0">
                <a:solidFill>
                  <a:srgbClr val="FFFFFF"/>
                </a:solidFill>
                <a:cs typeface="Calibri"/>
              </a:rPr>
              <a:t>edukcija</a:t>
            </a:r>
            <a:r>
              <a:rPr lang="en-US" sz="20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cs typeface="Calibri"/>
              </a:rPr>
              <a:t>rizika</a:t>
            </a:r>
            <a:r>
              <a:rPr lang="en-US" sz="2000" b="1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cs typeface="Calibri"/>
              </a:rPr>
              <a:t>za</a:t>
            </a:r>
            <a:r>
              <a:rPr lang="en-US" sz="2000" b="1" spc="-5" dirty="0" smtClean="0">
                <a:solidFill>
                  <a:srgbClr val="FFFFFF"/>
                </a:solidFill>
                <a:cs typeface="Calibri"/>
              </a:rPr>
              <a:t>  </a:t>
            </a:r>
            <a:r>
              <a:rPr lang="en-US" sz="2000" b="1" spc="-30" dirty="0" err="1" smtClean="0">
                <a:solidFill>
                  <a:srgbClr val="FFFFFF"/>
                </a:solidFill>
                <a:cs typeface="Calibri"/>
              </a:rPr>
              <a:t>r</a:t>
            </a:r>
            <a:r>
              <a:rPr lang="en-US" sz="2000" b="1" spc="-5" dirty="0" err="1" smtClean="0">
                <a:solidFill>
                  <a:srgbClr val="FFFFFF"/>
                </a:solidFill>
                <a:cs typeface="Calibri"/>
              </a:rPr>
              <a:t>e</a:t>
            </a:r>
            <a:r>
              <a:rPr lang="en-US" sz="2000" b="1" dirty="0" err="1" smtClean="0">
                <a:solidFill>
                  <a:srgbClr val="FFFFFF"/>
                </a:solidFill>
                <a:cs typeface="Calibri"/>
              </a:rPr>
              <a:t>kurentni</a:t>
            </a:r>
            <a:r>
              <a:rPr lang="en-US" sz="2000" b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Calibri"/>
              </a:rPr>
              <a:t>moždani</a:t>
            </a:r>
            <a:r>
              <a:rPr lang="en-US" sz="2000" b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Calibri"/>
              </a:rPr>
              <a:t>udar</a:t>
            </a:r>
            <a:r>
              <a:rPr lang="en-US" sz="2000" b="1" dirty="0" smtClean="0">
                <a:solidFill>
                  <a:srgbClr val="FFFFFF"/>
                </a:solidFill>
                <a:cs typeface="Calibri"/>
              </a:rPr>
              <a:t> I SE =14%</a:t>
            </a:r>
            <a:endParaRPr lang="en-US" sz="2000" dirty="0"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4090" y="4175750"/>
            <a:ext cx="2683161" cy="33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ete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=1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93,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df</a:t>
            </a:r>
            <a:r>
              <a:rPr sz="1100" dirty="0">
                <a:latin typeface="Calibri"/>
                <a:cs typeface="Calibri"/>
              </a:rPr>
              <a:t>=3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59);</a:t>
            </a:r>
            <a:r>
              <a:rPr sz="1100" spc="-5" dirty="0">
                <a:latin typeface="Calibri"/>
                <a:cs typeface="Calibri"/>
              </a:rPr>
              <a:t> 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=0% Test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ff</a:t>
            </a:r>
            <a:r>
              <a:rPr sz="1100" dirty="0">
                <a:latin typeface="Calibri"/>
                <a:cs typeface="Calibri"/>
              </a:rPr>
              <a:t>ect:</a:t>
            </a:r>
            <a:r>
              <a:rPr sz="1100" spc="-5" dirty="0">
                <a:latin typeface="Calibri"/>
                <a:cs typeface="Calibri"/>
              </a:rPr>
              <a:t> Z</a:t>
            </a:r>
            <a:r>
              <a:rPr sz="1100" dirty="0">
                <a:latin typeface="Calibri"/>
                <a:cs typeface="Calibri"/>
              </a:rPr>
              <a:t>=2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28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02)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960504" y="6466250"/>
            <a:ext cx="2955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aios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i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2017;12:589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596.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4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1271661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 err="1" smtClean="0"/>
              <a:t>M</a:t>
            </a:r>
            <a:r>
              <a:rPr sz="3200" spc="-25" dirty="0" err="1" smtClean="0"/>
              <a:t>e</a:t>
            </a:r>
            <a:r>
              <a:rPr sz="3200" spc="-55" dirty="0" err="1" smtClean="0"/>
              <a:t>t</a:t>
            </a:r>
            <a:r>
              <a:rPr sz="3200" dirty="0" err="1" smtClean="0"/>
              <a:t>a</a:t>
            </a:r>
            <a:r>
              <a:rPr sz="3200" spc="-5" dirty="0" err="1" smtClean="0"/>
              <a:t>-</a:t>
            </a:r>
            <a:r>
              <a:rPr sz="3200" dirty="0" err="1" smtClean="0"/>
              <a:t>a</a:t>
            </a:r>
            <a:r>
              <a:rPr sz="3200" spc="-10" dirty="0" err="1" smtClean="0"/>
              <a:t>n</a:t>
            </a:r>
            <a:r>
              <a:rPr sz="3200" dirty="0" err="1" smtClean="0"/>
              <a:t>a</a:t>
            </a:r>
            <a:r>
              <a:rPr sz="3200" spc="-10" dirty="0" err="1" smtClean="0"/>
              <a:t>l</a:t>
            </a:r>
            <a:r>
              <a:rPr lang="en-US" sz="3200" spc="-35" dirty="0" err="1" smtClean="0"/>
              <a:t>iza</a:t>
            </a:r>
            <a:r>
              <a:rPr sz="3200" dirty="0" err="1" smtClean="0"/>
              <a:t>:</a:t>
            </a:r>
            <a:r>
              <a:rPr lang="en-US" sz="3200" dirty="0" err="1" smtClean="0"/>
              <a:t>smrt</a:t>
            </a:r>
            <a:r>
              <a:rPr lang="en-US" sz="3200" dirty="0" smtClean="0"/>
              <a:t> </a:t>
            </a:r>
            <a:r>
              <a:rPr lang="en-US" sz="3200" dirty="0" err="1" smtClean="0"/>
              <a:t>zbog</a:t>
            </a:r>
            <a:r>
              <a:rPr lang="en-US" sz="3200" dirty="0" smtClean="0"/>
              <a:t> </a:t>
            </a:r>
            <a:r>
              <a:rPr lang="en-US" sz="3200" dirty="0" err="1" smtClean="0"/>
              <a:t>bilo</a:t>
            </a:r>
            <a:r>
              <a:rPr lang="en-US" sz="3200" dirty="0" smtClean="0"/>
              <a:t> </a:t>
            </a:r>
            <a:r>
              <a:rPr lang="en-US" sz="3200" dirty="0" err="1" smtClean="0"/>
              <a:t>kojeg</a:t>
            </a:r>
            <a:r>
              <a:rPr lang="en-US" sz="3200" dirty="0" smtClean="0"/>
              <a:t> </a:t>
            </a:r>
            <a:r>
              <a:rPr lang="en-US" sz="3200" dirty="0" err="1" smtClean="0"/>
              <a:t>uzroka</a:t>
            </a:r>
            <a:r>
              <a:rPr lang="en-US" sz="3200" dirty="0" smtClean="0"/>
              <a:t> </a:t>
            </a:r>
            <a:r>
              <a:rPr lang="en-US" sz="3200" dirty="0" err="1" smtClean="0"/>
              <a:t>kod</a:t>
            </a:r>
            <a:r>
              <a:rPr lang="en-US" sz="3200" dirty="0" smtClean="0"/>
              <a:t> </a:t>
            </a:r>
            <a:r>
              <a:rPr lang="en-US" sz="3200" dirty="0" err="1" smtClean="0"/>
              <a:t>prethodnih</a:t>
            </a:r>
            <a:r>
              <a:rPr lang="en-US" sz="3200" dirty="0" smtClean="0"/>
              <a:t> </a:t>
            </a:r>
            <a:r>
              <a:rPr lang="en-US" sz="3200" dirty="0" err="1" smtClean="0"/>
              <a:t>moždanih</a:t>
            </a:r>
            <a:r>
              <a:rPr lang="en-US" sz="3200" dirty="0" smtClean="0"/>
              <a:t> </a:t>
            </a:r>
            <a:r>
              <a:rPr lang="en-US" sz="3200" dirty="0" err="1" smtClean="0"/>
              <a:t>udara</a:t>
            </a:r>
            <a:r>
              <a:rPr lang="en-US" sz="3200" dirty="0" smtClean="0"/>
              <a:t> </a:t>
            </a:r>
            <a:r>
              <a:rPr lang="en-US" sz="3200" dirty="0" err="1" smtClean="0"/>
              <a:t>ili</a:t>
            </a:r>
            <a:r>
              <a:rPr lang="en-US" sz="3200" dirty="0" smtClean="0"/>
              <a:t> </a:t>
            </a:r>
            <a:r>
              <a:rPr lang="en-US" sz="3200" dirty="0" err="1" smtClean="0"/>
              <a:t>embolije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496395" y="1384655"/>
            <a:ext cx="71986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sus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w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isch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9001" y="4876990"/>
            <a:ext cx="4502576" cy="448046"/>
          </a:xfrm>
          <a:custGeom>
            <a:avLst/>
            <a:gdLst/>
            <a:ahLst/>
            <a:cxnLst/>
            <a:rect l="l" t="t" r="r" b="b"/>
            <a:pathLst>
              <a:path w="4314825" h="501650">
                <a:moveTo>
                  <a:pt x="4230751" y="0"/>
                </a:moveTo>
                <a:lnTo>
                  <a:pt x="79049" y="119"/>
                </a:lnTo>
                <a:lnTo>
                  <a:pt x="38976" y="12877"/>
                </a:lnTo>
                <a:lnTo>
                  <a:pt x="10705" y="42614"/>
                </a:lnTo>
                <a:lnTo>
                  <a:pt x="0" y="83565"/>
                </a:lnTo>
                <a:lnTo>
                  <a:pt x="119" y="422346"/>
                </a:lnTo>
                <a:lnTo>
                  <a:pt x="12877" y="462419"/>
                </a:lnTo>
                <a:lnTo>
                  <a:pt x="42614" y="490690"/>
                </a:lnTo>
                <a:lnTo>
                  <a:pt x="83566" y="501395"/>
                </a:lnTo>
                <a:lnTo>
                  <a:pt x="4235267" y="501276"/>
                </a:lnTo>
                <a:lnTo>
                  <a:pt x="4275340" y="488518"/>
                </a:lnTo>
                <a:lnTo>
                  <a:pt x="4303611" y="458781"/>
                </a:lnTo>
                <a:lnTo>
                  <a:pt x="4314317" y="417829"/>
                </a:lnTo>
                <a:lnTo>
                  <a:pt x="4314197" y="79049"/>
                </a:lnTo>
                <a:lnTo>
                  <a:pt x="4301439" y="38976"/>
                </a:lnTo>
                <a:lnTo>
                  <a:pt x="4271702" y="10705"/>
                </a:lnTo>
                <a:lnTo>
                  <a:pt x="4230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1236" y="5467366"/>
            <a:ext cx="6148038" cy="574846"/>
          </a:xfrm>
          <a:custGeom>
            <a:avLst/>
            <a:gdLst/>
            <a:ahLst/>
            <a:cxnLst/>
            <a:rect l="l" t="t" r="r" b="b"/>
            <a:pathLst>
              <a:path w="6141084" h="491489">
                <a:moveTo>
                  <a:pt x="6058801" y="0"/>
                </a:moveTo>
                <a:lnTo>
                  <a:pt x="80117" y="19"/>
                </a:lnTo>
                <a:lnTo>
                  <a:pt x="39607" y="11749"/>
                </a:lnTo>
                <a:lnTo>
                  <a:pt x="10901" y="41043"/>
                </a:lnTo>
                <a:lnTo>
                  <a:pt x="0" y="81902"/>
                </a:lnTo>
                <a:lnTo>
                  <a:pt x="19" y="411283"/>
                </a:lnTo>
                <a:lnTo>
                  <a:pt x="11749" y="451794"/>
                </a:lnTo>
                <a:lnTo>
                  <a:pt x="41043" y="480499"/>
                </a:lnTo>
                <a:lnTo>
                  <a:pt x="81902" y="491401"/>
                </a:lnTo>
                <a:lnTo>
                  <a:pt x="6060586" y="491382"/>
                </a:lnTo>
                <a:lnTo>
                  <a:pt x="6101091" y="479651"/>
                </a:lnTo>
                <a:lnTo>
                  <a:pt x="6129799" y="450357"/>
                </a:lnTo>
                <a:lnTo>
                  <a:pt x="6140704" y="409498"/>
                </a:lnTo>
                <a:lnTo>
                  <a:pt x="6140684" y="80117"/>
                </a:lnTo>
                <a:lnTo>
                  <a:pt x="6128951" y="39607"/>
                </a:lnTo>
                <a:lnTo>
                  <a:pt x="6099654" y="10901"/>
                </a:lnTo>
                <a:lnTo>
                  <a:pt x="605880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244" y="1908884"/>
            <a:ext cx="2429194" cy="518279"/>
          </a:xfrm>
          <a:custGeom>
            <a:avLst/>
            <a:gdLst/>
            <a:ahLst/>
            <a:cxnLst/>
            <a:rect l="l" t="t" r="r" b="b"/>
            <a:pathLst>
              <a:path w="2429510" h="518160">
                <a:moveTo>
                  <a:pt x="0" y="0"/>
                </a:moveTo>
                <a:lnTo>
                  <a:pt x="2429306" y="0"/>
                </a:lnTo>
                <a:lnTo>
                  <a:pt x="2429306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1236" y="1908884"/>
            <a:ext cx="1299041" cy="518279"/>
          </a:xfrm>
          <a:custGeom>
            <a:avLst/>
            <a:gdLst/>
            <a:ahLst/>
            <a:cxnLst/>
            <a:rect l="l" t="t" r="r" b="b"/>
            <a:pathLst>
              <a:path w="1299210" h="518160">
                <a:moveTo>
                  <a:pt x="0" y="0"/>
                </a:moveTo>
                <a:lnTo>
                  <a:pt x="1299032" y="0"/>
                </a:lnTo>
                <a:lnTo>
                  <a:pt x="1299032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0098" y="1908884"/>
            <a:ext cx="1506024" cy="518279"/>
          </a:xfrm>
          <a:custGeom>
            <a:avLst/>
            <a:gdLst/>
            <a:ahLst/>
            <a:cxnLst/>
            <a:rect l="l" t="t" r="r" b="b"/>
            <a:pathLst>
              <a:path w="1506220" h="518160">
                <a:moveTo>
                  <a:pt x="0" y="0"/>
                </a:moveTo>
                <a:lnTo>
                  <a:pt x="1506054" y="0"/>
                </a:lnTo>
                <a:lnTo>
                  <a:pt x="1506054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2C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5957" y="1908884"/>
            <a:ext cx="987296" cy="518279"/>
          </a:xfrm>
          <a:custGeom>
            <a:avLst/>
            <a:gdLst/>
            <a:ahLst/>
            <a:cxnLst/>
            <a:rect l="l" t="t" r="r" b="b"/>
            <a:pathLst>
              <a:path w="987425" h="518160">
                <a:moveTo>
                  <a:pt x="0" y="0"/>
                </a:moveTo>
                <a:lnTo>
                  <a:pt x="987412" y="0"/>
                </a:lnTo>
                <a:lnTo>
                  <a:pt x="987412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3242" y="1908884"/>
            <a:ext cx="4819023" cy="518279"/>
          </a:xfrm>
          <a:custGeom>
            <a:avLst/>
            <a:gdLst/>
            <a:ahLst/>
            <a:cxnLst/>
            <a:rect l="l" t="t" r="r" b="b"/>
            <a:pathLst>
              <a:path w="4819650" h="518160">
                <a:moveTo>
                  <a:pt x="0" y="0"/>
                </a:moveTo>
                <a:lnTo>
                  <a:pt x="4819421" y="0"/>
                </a:lnTo>
                <a:lnTo>
                  <a:pt x="4819421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245" y="2427163"/>
            <a:ext cx="11039943" cy="282005"/>
          </a:xfrm>
          <a:custGeom>
            <a:avLst/>
            <a:gdLst/>
            <a:ahLst/>
            <a:cxnLst/>
            <a:rect l="l" t="t" r="r" b="b"/>
            <a:pathLst>
              <a:path w="11041380" h="281939">
                <a:moveTo>
                  <a:pt x="0" y="0"/>
                </a:moveTo>
                <a:lnTo>
                  <a:pt x="11041227" y="0"/>
                </a:lnTo>
                <a:lnTo>
                  <a:pt x="11041227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244" y="2709169"/>
            <a:ext cx="2429194" cy="304871"/>
          </a:xfrm>
          <a:custGeom>
            <a:avLst/>
            <a:gdLst/>
            <a:ahLst/>
            <a:cxnLst/>
            <a:rect l="l" t="t" r="r" b="b"/>
            <a:pathLst>
              <a:path w="2429510" h="304800">
                <a:moveTo>
                  <a:pt x="0" y="0"/>
                </a:moveTo>
                <a:lnTo>
                  <a:pt x="2429306" y="0"/>
                </a:lnTo>
                <a:lnTo>
                  <a:pt x="24293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236" y="2709169"/>
            <a:ext cx="1299041" cy="304871"/>
          </a:xfrm>
          <a:custGeom>
            <a:avLst/>
            <a:gdLst/>
            <a:ahLst/>
            <a:cxnLst/>
            <a:rect l="l" t="t" r="r" b="b"/>
            <a:pathLst>
              <a:path w="1299210" h="304800">
                <a:moveTo>
                  <a:pt x="0" y="0"/>
                </a:moveTo>
                <a:lnTo>
                  <a:pt x="1299032" y="0"/>
                </a:lnTo>
                <a:lnTo>
                  <a:pt x="129903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0098" y="2709169"/>
            <a:ext cx="1506024" cy="304871"/>
          </a:xfrm>
          <a:custGeom>
            <a:avLst/>
            <a:gdLst/>
            <a:ahLst/>
            <a:cxnLst/>
            <a:rect l="l" t="t" r="r" b="b"/>
            <a:pathLst>
              <a:path w="1506220" h="304800">
                <a:moveTo>
                  <a:pt x="0" y="0"/>
                </a:moveTo>
                <a:lnTo>
                  <a:pt x="1506054" y="0"/>
                </a:lnTo>
                <a:lnTo>
                  <a:pt x="15060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1236" y="3014040"/>
            <a:ext cx="1299041" cy="304871"/>
          </a:xfrm>
          <a:custGeom>
            <a:avLst/>
            <a:gdLst/>
            <a:ahLst/>
            <a:cxnLst/>
            <a:rect l="l" t="t" r="r" b="b"/>
            <a:pathLst>
              <a:path w="1299210" h="304800">
                <a:moveTo>
                  <a:pt x="0" y="0"/>
                </a:moveTo>
                <a:lnTo>
                  <a:pt x="1299032" y="0"/>
                </a:lnTo>
                <a:lnTo>
                  <a:pt x="129903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0098" y="3014040"/>
            <a:ext cx="1506024" cy="304871"/>
          </a:xfrm>
          <a:custGeom>
            <a:avLst/>
            <a:gdLst/>
            <a:ahLst/>
            <a:cxnLst/>
            <a:rect l="l" t="t" r="r" b="b"/>
            <a:pathLst>
              <a:path w="1506220" h="304800">
                <a:moveTo>
                  <a:pt x="0" y="0"/>
                </a:moveTo>
                <a:lnTo>
                  <a:pt x="1506054" y="0"/>
                </a:lnTo>
                <a:lnTo>
                  <a:pt x="15060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1236" y="3318909"/>
            <a:ext cx="1299041" cy="304871"/>
          </a:xfrm>
          <a:custGeom>
            <a:avLst/>
            <a:gdLst/>
            <a:ahLst/>
            <a:cxnLst/>
            <a:rect l="l" t="t" r="r" b="b"/>
            <a:pathLst>
              <a:path w="1299210" h="304800">
                <a:moveTo>
                  <a:pt x="0" y="0"/>
                </a:moveTo>
                <a:lnTo>
                  <a:pt x="1299032" y="0"/>
                </a:lnTo>
                <a:lnTo>
                  <a:pt x="129903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0098" y="3318909"/>
            <a:ext cx="1506024" cy="304871"/>
          </a:xfrm>
          <a:custGeom>
            <a:avLst/>
            <a:gdLst/>
            <a:ahLst/>
            <a:cxnLst/>
            <a:rect l="l" t="t" r="r" b="b"/>
            <a:pathLst>
              <a:path w="1506220" h="304800">
                <a:moveTo>
                  <a:pt x="0" y="0"/>
                </a:moveTo>
                <a:lnTo>
                  <a:pt x="1506054" y="0"/>
                </a:lnTo>
                <a:lnTo>
                  <a:pt x="15060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244" y="3045731"/>
            <a:ext cx="2429194" cy="304871"/>
          </a:xfrm>
          <a:custGeom>
            <a:avLst/>
            <a:gdLst/>
            <a:ahLst/>
            <a:cxnLst/>
            <a:rect l="l" t="t" r="r" b="b"/>
            <a:pathLst>
              <a:path w="2429510" h="304800">
                <a:moveTo>
                  <a:pt x="0" y="0"/>
                </a:moveTo>
                <a:lnTo>
                  <a:pt x="2429306" y="0"/>
                </a:lnTo>
                <a:lnTo>
                  <a:pt x="24293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1236" y="3623781"/>
            <a:ext cx="1299041" cy="304871"/>
          </a:xfrm>
          <a:custGeom>
            <a:avLst/>
            <a:gdLst/>
            <a:ahLst/>
            <a:cxnLst/>
            <a:rect l="l" t="t" r="r" b="b"/>
            <a:pathLst>
              <a:path w="1299210" h="304800">
                <a:moveTo>
                  <a:pt x="0" y="0"/>
                </a:moveTo>
                <a:lnTo>
                  <a:pt x="1299032" y="0"/>
                </a:lnTo>
                <a:lnTo>
                  <a:pt x="129903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0098" y="3623781"/>
            <a:ext cx="1506024" cy="304871"/>
          </a:xfrm>
          <a:custGeom>
            <a:avLst/>
            <a:gdLst/>
            <a:ahLst/>
            <a:cxnLst/>
            <a:rect l="l" t="t" r="r" b="b"/>
            <a:pathLst>
              <a:path w="1506220" h="304800">
                <a:moveTo>
                  <a:pt x="0" y="0"/>
                </a:moveTo>
                <a:lnTo>
                  <a:pt x="1506054" y="0"/>
                </a:lnTo>
                <a:lnTo>
                  <a:pt x="15060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244" y="3928650"/>
            <a:ext cx="2429194" cy="304871"/>
          </a:xfrm>
          <a:custGeom>
            <a:avLst/>
            <a:gdLst/>
            <a:ahLst/>
            <a:cxnLst/>
            <a:rect l="l" t="t" r="r" b="b"/>
            <a:pathLst>
              <a:path w="2429510" h="304800">
                <a:moveTo>
                  <a:pt x="0" y="0"/>
                </a:moveTo>
                <a:lnTo>
                  <a:pt x="2429306" y="0"/>
                </a:lnTo>
                <a:lnTo>
                  <a:pt x="24293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1236" y="3928650"/>
            <a:ext cx="1299041" cy="304871"/>
          </a:xfrm>
          <a:custGeom>
            <a:avLst/>
            <a:gdLst/>
            <a:ahLst/>
            <a:cxnLst/>
            <a:rect l="l" t="t" r="r" b="b"/>
            <a:pathLst>
              <a:path w="1299210" h="304800">
                <a:moveTo>
                  <a:pt x="0" y="0"/>
                </a:moveTo>
                <a:lnTo>
                  <a:pt x="1299032" y="0"/>
                </a:lnTo>
                <a:lnTo>
                  <a:pt x="129903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0098" y="3928650"/>
            <a:ext cx="1506024" cy="304871"/>
          </a:xfrm>
          <a:custGeom>
            <a:avLst/>
            <a:gdLst/>
            <a:ahLst/>
            <a:cxnLst/>
            <a:rect l="l" t="t" r="r" b="b"/>
            <a:pathLst>
              <a:path w="1506220" h="304800">
                <a:moveTo>
                  <a:pt x="0" y="0"/>
                </a:moveTo>
                <a:lnTo>
                  <a:pt x="1506054" y="0"/>
                </a:lnTo>
                <a:lnTo>
                  <a:pt x="15060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242" y="242715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242" y="2709163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242" y="301403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242" y="331890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2242" y="3623775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242" y="3928645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242" y="190887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242" y="4233516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155301" y="4953566"/>
            <a:ext cx="8940906" cy="1254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2230">
              <a:lnSpc>
                <a:spcPct val="10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kcija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rizika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35" dirty="0" err="1" smtClean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 marR="3157220" indent="8636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clini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paring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Cs. Co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annot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indi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idual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hese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Nt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2017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4090" y="4290219"/>
            <a:ext cx="2683161" cy="33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ete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=1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93,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df</a:t>
            </a:r>
            <a:r>
              <a:rPr sz="1100" dirty="0">
                <a:latin typeface="Calibri"/>
                <a:cs typeface="Calibri"/>
              </a:rPr>
              <a:t>=3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59);</a:t>
            </a:r>
            <a:r>
              <a:rPr sz="1100" spc="-5" dirty="0">
                <a:latin typeface="Calibri"/>
                <a:cs typeface="Calibri"/>
              </a:rPr>
              <a:t> 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=0% Test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ff</a:t>
            </a:r>
            <a:r>
              <a:rPr sz="1100" dirty="0">
                <a:latin typeface="Calibri"/>
                <a:cs typeface="Calibri"/>
              </a:rPr>
              <a:t>ect:</a:t>
            </a:r>
            <a:r>
              <a:rPr sz="1100" spc="-5" dirty="0">
                <a:latin typeface="Calibri"/>
                <a:cs typeface="Calibri"/>
              </a:rPr>
              <a:t> Z</a:t>
            </a:r>
            <a:r>
              <a:rPr sz="1100" dirty="0">
                <a:latin typeface="Calibri"/>
                <a:cs typeface="Calibri"/>
              </a:rPr>
              <a:t>=1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89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06)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06061" y="1974299"/>
            <a:ext cx="9898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14493" y="1974299"/>
            <a:ext cx="11771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1099" y="2081130"/>
            <a:ext cx="555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ei</a:t>
            </a:r>
            <a:r>
              <a:rPr sz="1400" b="1" spc="-10" dirty="0">
                <a:latin typeface="Calibri"/>
                <a:cs typeface="Calibri"/>
              </a:rPr>
              <a:t>gh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38630" y="1974478"/>
            <a:ext cx="6298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RR </a:t>
            </a:r>
            <a:r>
              <a:rPr sz="1400" b="1" spc="-10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95</a:t>
            </a:r>
            <a:r>
              <a:rPr sz="1400" b="1" dirty="0">
                <a:latin typeface="Calibri"/>
                <a:cs typeface="Calibri"/>
              </a:rPr>
              <a:t>%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340" y="2481346"/>
            <a:ext cx="16285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om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ause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8340" y="2774730"/>
            <a:ext cx="8139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17491" y="2774730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129/1,694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18809" y="2774730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150/1,742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15312" y="2774730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17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78101" y="2774730"/>
            <a:ext cx="1203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69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12]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7984" y="3111077"/>
            <a:ext cx="8577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T-AF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17312" y="3111077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288/3,754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8630" y="3111077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294/3,714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5134" y="3111077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37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277923" y="3111077"/>
            <a:ext cx="1203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82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14]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7984" y="3993926"/>
            <a:ext cx="10184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12497" y="3993926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756/8,657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13817" y="3993926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827/8,642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36352" y="3993926"/>
            <a:ext cx="4247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60988" y="3993926"/>
            <a:ext cx="122094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0.9</a:t>
            </a:r>
            <a:r>
              <a:rPr sz="1400" b="1" dirty="0">
                <a:latin typeface="Calibri"/>
                <a:cs typeface="Calibri"/>
              </a:rPr>
              <a:t>0 [</a:t>
            </a:r>
            <a:r>
              <a:rPr sz="1400" b="1" spc="-5" dirty="0">
                <a:latin typeface="Calibri"/>
                <a:cs typeface="Calibri"/>
              </a:rPr>
              <a:t>0.82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1.00]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083671" y="4237921"/>
            <a:ext cx="2453956" cy="0"/>
          </a:xfrm>
          <a:custGeom>
            <a:avLst/>
            <a:gdLst/>
            <a:ahLst/>
            <a:cxnLst/>
            <a:rect l="l" t="t" r="r" b="b"/>
            <a:pathLst>
              <a:path w="2454275">
                <a:moveTo>
                  <a:pt x="0" y="0"/>
                </a:moveTo>
                <a:lnTo>
                  <a:pt x="24539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39557" y="4236731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6774" y="4236731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8987" y="2698105"/>
            <a:ext cx="45719" cy="844681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0"/>
                </a:moveTo>
                <a:lnTo>
                  <a:pt x="0" y="68248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 flipH="1">
            <a:off x="8263269" y="3542786"/>
            <a:ext cx="45719" cy="385866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8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8988" y="3857247"/>
            <a:ext cx="0" cy="447144"/>
          </a:xfrm>
          <a:custGeom>
            <a:avLst/>
            <a:gdLst/>
            <a:ahLst/>
            <a:cxnLst/>
            <a:rect l="l" t="t" r="r" b="b"/>
            <a:pathLst>
              <a:path h="447039">
                <a:moveTo>
                  <a:pt x="0" y="0"/>
                </a:moveTo>
                <a:lnTo>
                  <a:pt x="0" y="44689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88411" y="4236731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701888" y="4365247"/>
            <a:ext cx="1095867" cy="412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>
              <a:lnSpc>
                <a:spcPct val="100000"/>
              </a:lnSpc>
              <a:tabLst>
                <a:tab pos="890269" algn="l"/>
              </a:tabLst>
            </a:pP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</a:t>
            </a:r>
            <a:r>
              <a:rPr sz="1400" b="1" dirty="0">
                <a:latin typeface="Calibri"/>
                <a:cs typeface="Calibri"/>
              </a:rPr>
              <a:t>AC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382664" y="4652025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0" y="0"/>
                </a:moveTo>
                <a:lnTo>
                  <a:pt x="217995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81355" y="4595637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457" y="0"/>
                </a:moveTo>
                <a:lnTo>
                  <a:pt x="0" y="114300"/>
                </a:lnTo>
                <a:lnTo>
                  <a:pt x="114528" y="57607"/>
                </a:lnTo>
                <a:lnTo>
                  <a:pt x="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55671" y="4652025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217995" y="0"/>
                </a:moveTo>
                <a:lnTo>
                  <a:pt x="0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60435" y="4595637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071" y="0"/>
                </a:moveTo>
                <a:lnTo>
                  <a:pt x="0" y="57607"/>
                </a:lnTo>
                <a:lnTo>
                  <a:pt x="114528" y="114300"/>
                </a:lnTo>
                <a:lnTo>
                  <a:pt x="11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28576" y="423673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782828" y="4365247"/>
            <a:ext cx="1276819" cy="412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  <a:tabLst>
                <a:tab pos="660400" algn="l"/>
              </a:tabLst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ar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00183" y="4365248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943109" y="3989409"/>
            <a:ext cx="365712" cy="207693"/>
          </a:xfrm>
          <a:custGeom>
            <a:avLst/>
            <a:gdLst/>
            <a:ahLst/>
            <a:cxnLst/>
            <a:rect l="l" t="t" r="r" b="b"/>
            <a:pathLst>
              <a:path w="365759" h="207645">
                <a:moveTo>
                  <a:pt x="182714" y="0"/>
                </a:moveTo>
                <a:lnTo>
                  <a:pt x="0" y="103822"/>
                </a:lnTo>
                <a:lnTo>
                  <a:pt x="182714" y="207645"/>
                </a:lnTo>
                <a:lnTo>
                  <a:pt x="365429" y="103822"/>
                </a:lnTo>
                <a:lnTo>
                  <a:pt x="182714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05952" y="2855989"/>
            <a:ext cx="305395" cy="0"/>
          </a:xfrm>
          <a:custGeom>
            <a:avLst/>
            <a:gdLst/>
            <a:ahLst/>
            <a:cxnLst/>
            <a:rect l="l" t="t" r="r" b="b"/>
            <a:pathLst>
              <a:path w="305434">
                <a:moveTo>
                  <a:pt x="0" y="0"/>
                </a:moveTo>
                <a:lnTo>
                  <a:pt x="304915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46946" y="2855989"/>
            <a:ext cx="397458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076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43972" y="2774969"/>
            <a:ext cx="162539" cy="162598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001" y="0"/>
                </a:lnTo>
                <a:lnTo>
                  <a:pt x="162001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67030" y="3198177"/>
            <a:ext cx="184126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930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39016" y="3198177"/>
            <a:ext cx="266030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6068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05050" y="3117158"/>
            <a:ext cx="162539" cy="162598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001" y="0"/>
                </a:lnTo>
                <a:lnTo>
                  <a:pt x="162001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960504" y="6466250"/>
            <a:ext cx="2955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aios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i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2017;12:589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596.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806" y="2131250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806" y="2887429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806" y="3643597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3355" y="3643597"/>
            <a:ext cx="980947" cy="756460"/>
          </a:xfrm>
          <a:custGeom>
            <a:avLst/>
            <a:gdLst/>
            <a:ahLst/>
            <a:cxnLst/>
            <a:rect l="l" t="t" r="r" b="b"/>
            <a:pathLst>
              <a:path w="981075" h="756285">
                <a:moveTo>
                  <a:pt x="0" y="0"/>
                </a:moveTo>
                <a:lnTo>
                  <a:pt x="980821" y="0"/>
                </a:lnTo>
                <a:lnTo>
                  <a:pt x="980821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78B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4049" y="3643597"/>
            <a:ext cx="870472" cy="756460"/>
          </a:xfrm>
          <a:custGeom>
            <a:avLst/>
            <a:gdLst/>
            <a:ahLst/>
            <a:cxnLst/>
            <a:rect l="l" t="t" r="r" b="b"/>
            <a:pathLst>
              <a:path w="870584" h="756285">
                <a:moveTo>
                  <a:pt x="0" y="0"/>
                </a:moveTo>
                <a:lnTo>
                  <a:pt x="870292" y="0"/>
                </a:lnTo>
                <a:lnTo>
                  <a:pt x="870292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516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806" y="4399778"/>
            <a:ext cx="8839954" cy="756460"/>
          </a:xfrm>
          <a:custGeom>
            <a:avLst/>
            <a:gdLst/>
            <a:ahLst/>
            <a:cxnLst/>
            <a:rect l="l" t="t" r="r" b="b"/>
            <a:pathLst>
              <a:path w="8841105" h="756285">
                <a:moveTo>
                  <a:pt x="0" y="0"/>
                </a:moveTo>
                <a:lnTo>
                  <a:pt x="8840698" y="0"/>
                </a:lnTo>
                <a:lnTo>
                  <a:pt x="8840698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3355" y="4399778"/>
            <a:ext cx="980947" cy="756460"/>
          </a:xfrm>
          <a:custGeom>
            <a:avLst/>
            <a:gdLst/>
            <a:ahLst/>
            <a:cxnLst/>
            <a:rect l="l" t="t" r="r" b="b"/>
            <a:pathLst>
              <a:path w="981075" h="756285">
                <a:moveTo>
                  <a:pt x="0" y="0"/>
                </a:moveTo>
                <a:lnTo>
                  <a:pt x="980821" y="0"/>
                </a:lnTo>
                <a:lnTo>
                  <a:pt x="980821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F05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44049" y="4399778"/>
            <a:ext cx="870472" cy="756460"/>
          </a:xfrm>
          <a:custGeom>
            <a:avLst/>
            <a:gdLst/>
            <a:ahLst/>
            <a:cxnLst/>
            <a:rect l="l" t="t" r="r" b="b"/>
            <a:pathLst>
              <a:path w="870584" h="756285">
                <a:moveTo>
                  <a:pt x="0" y="0"/>
                </a:moveTo>
                <a:lnTo>
                  <a:pt x="870292" y="0"/>
                </a:lnTo>
                <a:lnTo>
                  <a:pt x="870292" y="756005"/>
                </a:lnTo>
                <a:lnTo>
                  <a:pt x="0" y="756005"/>
                </a:lnTo>
                <a:lnTo>
                  <a:pt x="0" y="0"/>
                </a:lnTo>
                <a:close/>
              </a:path>
            </a:pathLst>
          </a:custGeom>
          <a:solidFill>
            <a:srgbClr val="516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806" y="5155958"/>
            <a:ext cx="8839954" cy="777420"/>
          </a:xfrm>
          <a:custGeom>
            <a:avLst/>
            <a:gdLst/>
            <a:ahLst/>
            <a:cxnLst/>
            <a:rect l="l" t="t" r="r" b="b"/>
            <a:pathLst>
              <a:path w="8841105" h="777239">
                <a:moveTo>
                  <a:pt x="0" y="0"/>
                </a:moveTo>
                <a:lnTo>
                  <a:pt x="8840698" y="0"/>
                </a:lnTo>
                <a:lnTo>
                  <a:pt x="8840698" y="777240"/>
                </a:lnTo>
                <a:lnTo>
                  <a:pt x="0" y="7772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0093" y="3608145"/>
            <a:ext cx="10813277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2100"/>
              </a:lnSpc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omme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VKAs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iri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65100">
              <a:lnSpc>
                <a:spcPts val="2100"/>
              </a:lnSpc>
              <a:tabLst>
                <a:tab pos="9370695" algn="l"/>
                <a:tab pos="10257155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us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.	</a:t>
            </a:r>
            <a:r>
              <a:rPr sz="3000" b="1" baseline="25000" dirty="0">
                <a:latin typeface="Calibri"/>
                <a:cs typeface="Calibri"/>
              </a:rPr>
              <a:t>I	</a:t>
            </a:r>
            <a:r>
              <a:rPr sz="3000" b="1" baseline="25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000" baseline="25000">
              <a:latin typeface="Calibri"/>
              <a:cs typeface="Calibri"/>
            </a:endParaRPr>
          </a:p>
          <a:p>
            <a:pPr marL="165100">
              <a:lnSpc>
                <a:spcPts val="2100"/>
              </a:lnSpc>
              <a:spcBef>
                <a:spcPts val="1750"/>
              </a:spcBef>
              <a:tabLst>
                <a:tab pos="9506585" algn="r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el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ot</a:t>
            </a:r>
            <a:r>
              <a:rPr sz="2000" b="1" dirty="0">
                <a:latin typeface="Calibri"/>
                <a:cs typeface="Calibri"/>
              </a:rPr>
              <a:t> 	</a:t>
            </a:r>
            <a:r>
              <a:rPr sz="2000" b="1" spc="5" dirty="0">
                <a:latin typeface="Calibri"/>
                <a:cs typeface="Calibri"/>
              </a:rPr>
              <a:t>II</a:t>
            </a:r>
            <a:r>
              <a:rPr sz="2000" b="1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  <a:p>
            <a:pPr marL="165100">
              <a:lnSpc>
                <a:spcPts val="2100"/>
              </a:lnSpc>
              <a:tabLst>
                <a:tab pos="9045575" algn="l"/>
                <a:tab pos="10257155" algn="l"/>
              </a:tabLst>
            </a:pP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omme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d.	</a:t>
            </a: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m)	</a:t>
            </a:r>
            <a:r>
              <a:rPr sz="3000" b="1" baseline="25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3000" baseline="25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3808" y="228655"/>
            <a:ext cx="10988676" cy="779399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5" dirty="0"/>
              <a:t>E</a:t>
            </a:r>
            <a:r>
              <a:rPr sz="3200" dirty="0"/>
              <a:t>SC</a:t>
            </a:r>
            <a:r>
              <a:rPr sz="3200" spc="5" dirty="0"/>
              <a:t> </a:t>
            </a:r>
            <a:r>
              <a:rPr sz="3200" dirty="0"/>
              <a:t>2016</a:t>
            </a:r>
            <a:r>
              <a:rPr sz="3200" spc="-20" dirty="0"/>
              <a:t> </a:t>
            </a:r>
            <a:r>
              <a:rPr sz="3200" spc="-5" dirty="0" smtClean="0"/>
              <a:t>g</a:t>
            </a:r>
            <a:r>
              <a:rPr sz="3200" spc="-10" dirty="0" smtClean="0"/>
              <a:t>uid</a:t>
            </a:r>
            <a:r>
              <a:rPr sz="3200" dirty="0" smtClean="0"/>
              <a:t>e</a:t>
            </a:r>
            <a:r>
              <a:rPr sz="3200" spc="-5" dirty="0" smtClean="0"/>
              <a:t>l</a:t>
            </a:r>
            <a:r>
              <a:rPr sz="3200" spc="10" dirty="0" smtClean="0"/>
              <a:t>i</a:t>
            </a:r>
            <a:r>
              <a:rPr sz="3200" spc="-10" dirty="0" smtClean="0"/>
              <a:t>n</a:t>
            </a:r>
            <a:r>
              <a:rPr sz="3200" dirty="0" smtClean="0"/>
              <a:t>es:</a:t>
            </a:r>
            <a:r>
              <a:rPr sz="3200" spc="70" dirty="0" smtClean="0"/>
              <a:t> </a:t>
            </a:r>
            <a:r>
              <a:rPr sz="3200" dirty="0" err="1" smtClean="0"/>
              <a:t>Se</a:t>
            </a:r>
            <a:r>
              <a:rPr lang="en-US" sz="3200" spc="-30" dirty="0" err="1" smtClean="0"/>
              <a:t>kundarna</a:t>
            </a:r>
            <a:r>
              <a:rPr lang="en-US" sz="3200" spc="-30" dirty="0" smtClean="0"/>
              <a:t> </a:t>
            </a:r>
            <a:r>
              <a:rPr sz="3200" spc="-10" dirty="0" err="1" smtClean="0"/>
              <a:t>p</a:t>
            </a:r>
            <a:r>
              <a:rPr sz="3200" spc="-55" dirty="0" err="1" smtClean="0"/>
              <a:t>r</a:t>
            </a:r>
            <a:r>
              <a:rPr sz="3200" spc="-10" dirty="0" err="1" smtClean="0"/>
              <a:t>e</a:t>
            </a:r>
            <a:r>
              <a:rPr sz="3200" spc="-45" dirty="0" err="1" smtClean="0"/>
              <a:t>v</a:t>
            </a:r>
            <a:r>
              <a:rPr sz="3200" dirty="0" err="1" smtClean="0"/>
              <a:t>e</a:t>
            </a:r>
            <a:r>
              <a:rPr sz="3200" spc="-45" dirty="0" err="1" smtClean="0"/>
              <a:t>n</a:t>
            </a:r>
            <a:r>
              <a:rPr lang="en-US" sz="3200" spc="-5" dirty="0" err="1" smtClean="0"/>
              <a:t>cija</a:t>
            </a:r>
            <a:r>
              <a:rPr lang="en-US" sz="3200" spc="-5" dirty="0" smtClean="0"/>
              <a:t> </a:t>
            </a:r>
            <a:r>
              <a:rPr lang="en-US" sz="3200" spc="-5" dirty="0" err="1" smtClean="0"/>
              <a:t>moždanog</a:t>
            </a:r>
            <a:r>
              <a:rPr lang="en-US" sz="3200" spc="-5" dirty="0" smtClean="0"/>
              <a:t> </a:t>
            </a:r>
            <a:r>
              <a:rPr lang="en-US" sz="3200" spc="-5" dirty="0" err="1" smtClean="0"/>
              <a:t>udara</a:t>
            </a:r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550092" y="3608145"/>
            <a:ext cx="10812896" cy="1634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72122" y="6466250"/>
            <a:ext cx="30437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2016;37:2893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2962.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44821" y="5965704"/>
            <a:ext cx="2151100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K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cho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2016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04759" y="1375077"/>
          <a:ext cx="10690419" cy="456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9546"/>
                <a:gridCol w="980689"/>
                <a:gridCol w="870184"/>
              </a:tblGrid>
              <a:tr h="7561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omm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6174">
                <a:tc>
                  <a:txBody>
                    <a:bodyPr/>
                    <a:lstStyle/>
                    <a:p>
                      <a:pPr marL="85090" marR="675640">
                        <a:lnSpc>
                          <a:spcPct val="75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iri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nda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 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AAE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516BB3"/>
                    </a:solidFill>
                  </a:tcPr>
                </a:tc>
              </a:tr>
              <a:tr h="771804">
                <a:tc>
                  <a:txBody>
                    <a:bodyPr/>
                    <a:lstStyle/>
                    <a:p>
                      <a:pPr marL="85090" marR="935990">
                        <a:lnSpc>
                          <a:spcPct val="75000"/>
                        </a:lnSpc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5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omme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 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NR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1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7 (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7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 a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 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).</a:t>
                      </a: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05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99A0D1"/>
                    </a:solidFill>
                  </a:tcPr>
                </a:tc>
              </a:tr>
              <a:tr h="740547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</a:tcPr>
                </a:tc>
              </a:tr>
              <a:tr h="76996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771906">
                <a:tc>
                  <a:txBody>
                    <a:bodyPr/>
                    <a:lstStyle/>
                    <a:p>
                      <a:pPr marL="8509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emorr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5090" marR="402590">
                        <a:lnSpc>
                          <a:spcPct val="75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lee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ris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 has b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olle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AAE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516B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51" y="228654"/>
            <a:ext cx="11504702" cy="98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Kada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biste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započeli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antikoagulaciju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nakon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3200" spc="-15" dirty="0" smtClean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320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ili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ishemičnog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moždanog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udara</a:t>
            </a:r>
            <a:r>
              <a:rPr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997" y="1449940"/>
            <a:ext cx="10300911" cy="431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0027" y="1535935"/>
            <a:ext cx="1700309" cy="33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70" dirty="0" err="1" smtClean="0">
                <a:latin typeface="Calibri"/>
                <a:cs typeface="Calibri"/>
              </a:rPr>
              <a:t>P</a:t>
            </a:r>
            <a:r>
              <a:rPr sz="2200" b="1" spc="-45" dirty="0" err="1" smtClean="0">
                <a:latin typeface="Calibri"/>
                <a:cs typeface="Calibri"/>
              </a:rPr>
              <a:t>a</a:t>
            </a:r>
            <a:r>
              <a:rPr lang="en-US" sz="2200" b="1" spc="-20" dirty="0" err="1" smtClean="0">
                <a:latin typeface="Calibri"/>
                <a:cs typeface="Calibri"/>
              </a:rPr>
              <a:t>cijent</a:t>
            </a:r>
            <a:r>
              <a:rPr lang="en-US" sz="2200" b="1" spc="-20" dirty="0" smtClean="0">
                <a:latin typeface="Calibri"/>
                <a:cs typeface="Calibri"/>
              </a:rPr>
              <a:t> 1.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7537" y="1956775"/>
            <a:ext cx="1437033" cy="2153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2251" y="1956773"/>
            <a:ext cx="2302210" cy="396332"/>
          </a:xfrm>
          <a:custGeom>
            <a:avLst/>
            <a:gdLst/>
            <a:ahLst/>
            <a:cxnLst/>
            <a:rect l="l" t="t" r="r" b="b"/>
            <a:pathLst>
              <a:path w="2302510" h="396239">
                <a:moveTo>
                  <a:pt x="0" y="0"/>
                </a:moveTo>
                <a:lnTo>
                  <a:pt x="2302446" y="0"/>
                </a:lnTo>
                <a:lnTo>
                  <a:pt x="2302446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253" y="2353105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8175" y="2353105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2253" y="2749436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8175" y="2749436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5235" y="1956774"/>
            <a:ext cx="5078704" cy="426819"/>
          </a:xfrm>
          <a:custGeom>
            <a:avLst/>
            <a:gdLst/>
            <a:ahLst/>
            <a:cxnLst/>
            <a:rect l="l" t="t" r="r" b="b"/>
            <a:pathLst>
              <a:path w="5079365" h="426719">
                <a:moveTo>
                  <a:pt x="0" y="0"/>
                </a:moveTo>
                <a:lnTo>
                  <a:pt x="5079263" y="0"/>
                </a:lnTo>
                <a:lnTo>
                  <a:pt x="5079263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5235" y="2383593"/>
            <a:ext cx="5078704" cy="720257"/>
          </a:xfrm>
          <a:custGeom>
            <a:avLst/>
            <a:gdLst/>
            <a:ahLst/>
            <a:cxnLst/>
            <a:rect l="l" t="t" r="r" b="b"/>
            <a:pathLst>
              <a:path w="5079365" h="720089">
                <a:moveTo>
                  <a:pt x="0" y="0"/>
                </a:moveTo>
                <a:lnTo>
                  <a:pt x="5079263" y="0"/>
                </a:lnTo>
                <a:lnTo>
                  <a:pt x="5079263" y="720001"/>
                </a:lnTo>
                <a:lnTo>
                  <a:pt x="0" y="7200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5235" y="3103759"/>
            <a:ext cx="5078704" cy="426819"/>
          </a:xfrm>
          <a:custGeom>
            <a:avLst/>
            <a:gdLst/>
            <a:ahLst/>
            <a:cxnLst/>
            <a:rect l="l" t="t" r="r" b="b"/>
            <a:pathLst>
              <a:path w="5079365" h="426720">
                <a:moveTo>
                  <a:pt x="0" y="0"/>
                </a:moveTo>
                <a:lnTo>
                  <a:pt x="5079263" y="0"/>
                </a:lnTo>
                <a:lnTo>
                  <a:pt x="5079263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5235" y="3530578"/>
            <a:ext cx="5078704" cy="1836845"/>
          </a:xfrm>
          <a:custGeom>
            <a:avLst/>
            <a:gdLst/>
            <a:ahLst/>
            <a:cxnLst/>
            <a:rect l="l" t="t" r="r" b="b"/>
            <a:pathLst>
              <a:path w="5079365" h="1836420">
                <a:moveTo>
                  <a:pt x="0" y="0"/>
                </a:moveTo>
                <a:lnTo>
                  <a:pt x="5079263" y="0"/>
                </a:lnTo>
                <a:lnTo>
                  <a:pt x="5079263" y="1836000"/>
                </a:lnTo>
                <a:lnTo>
                  <a:pt x="0" y="183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12908"/>
              </p:ext>
            </p:extLst>
          </p:nvPr>
        </p:nvGraphicFramePr>
        <p:xfrm>
          <a:off x="5728888" y="1950426"/>
          <a:ext cx="5078601" cy="3410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8601"/>
              </a:tblGrid>
              <a:tr h="4268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200" b="1" dirty="0" err="1" smtClean="0">
                          <a:latin typeface="Calibri"/>
                          <a:cs typeface="Calibri"/>
                        </a:rPr>
                        <a:t>Komorbiditeti</a:t>
                      </a:r>
                      <a:r>
                        <a:rPr lang="en-US" sz="2200" b="1" dirty="0" smtClean="0">
                          <a:latin typeface="Calibri"/>
                          <a:cs typeface="Calibri"/>
                        </a:rPr>
                        <a:t> 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0166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tabLst>
                          <a:tab pos="481965" algn="l"/>
                        </a:tabLst>
                      </a:pPr>
                      <a:r>
                        <a:rPr sz="14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4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45" dirty="0" err="1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dirty="0" err="1" smtClean="0">
                          <a:latin typeface="Calibri"/>
                          <a:cs typeface="Calibri"/>
                        </a:rPr>
                        <a:t>ni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AF</a:t>
                      </a: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81965" algn="l"/>
                        </a:tabLst>
                      </a:pPr>
                      <a:r>
                        <a:rPr sz="15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5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800" spc="-5" dirty="0" err="1" smtClean="0">
                          <a:latin typeface="Calibri"/>
                          <a:cs typeface="Calibri"/>
                        </a:rPr>
                        <a:t>j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68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200" b="1" spc="0" dirty="0" err="1" smtClean="0">
                          <a:latin typeface="Calibri"/>
                          <a:cs typeface="Calibri"/>
                        </a:rPr>
                        <a:t>Dodatne</a:t>
                      </a:r>
                      <a:r>
                        <a:rPr lang="en-US" sz="2200" b="1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2200" b="1" spc="-15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200" b="1" spc="-35" dirty="0" err="1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2200" b="1" spc="-5" dirty="0" err="1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b="1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2200" b="1" spc="-30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2200" b="1" spc="-1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2200" b="1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2200" b="1" spc="-5" dirty="0" err="1" smtClean="0">
                          <a:latin typeface="Calibri"/>
                          <a:cs typeface="Calibri"/>
                        </a:rPr>
                        <a:t>je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36424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tabLst>
                          <a:tab pos="481965" algn="l"/>
                        </a:tabLst>
                      </a:pPr>
                      <a:r>
                        <a:rPr sz="14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4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1800" b="1" baseline="-20833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DS</a:t>
                      </a:r>
                      <a:r>
                        <a:rPr sz="1800" b="1" baseline="-20833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9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ASc</a:t>
                      </a:r>
                      <a:r>
                        <a:rPr sz="1800" b="1" spc="-2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= 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es,</a:t>
                      </a:r>
                      <a:r>
                        <a:rPr sz="1800" spc="2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6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800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65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–74 </a:t>
                      </a:r>
                      <a:r>
                        <a:rPr sz="1800" spc="-2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4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1965" algn="l"/>
                        </a:tabLst>
                      </a:pPr>
                      <a:r>
                        <a:rPr sz="15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5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8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800" b="1" spc="1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rio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2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6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spc="-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1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4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481965" marR="1344930" indent="-36195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1965" algn="l"/>
                        </a:tabLst>
                      </a:pPr>
                      <a:r>
                        <a:rPr sz="14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4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NI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SS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 6 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46821"/>
              </p:ext>
            </p:extLst>
          </p:nvPr>
        </p:nvGraphicFramePr>
        <p:xfrm>
          <a:off x="2925903" y="1956776"/>
          <a:ext cx="2302146" cy="118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919"/>
                <a:gridCol w="1156227"/>
              </a:tblGrid>
              <a:tr h="396331"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lang="en-US" sz="1400" b="1" spc="-10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35" dirty="0" err="1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30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b="1" spc="0" dirty="0" err="1" smtClean="0">
                          <a:latin typeface="Calibri"/>
                          <a:cs typeface="Calibri"/>
                        </a:rPr>
                        <a:t>cije</a:t>
                      </a:r>
                      <a:r>
                        <a:rPr lang="en-US" sz="1400" b="1" spc="0" baseline="0" dirty="0" smtClean="0">
                          <a:latin typeface="Calibri"/>
                          <a:cs typeface="Calibri"/>
                        </a:rPr>
                        <a:t> o </a:t>
                      </a:r>
                      <a:r>
                        <a:rPr lang="en-US" sz="1400" b="1" spc="0" baseline="0" dirty="0" err="1" smtClean="0">
                          <a:latin typeface="Calibri"/>
                          <a:cs typeface="Calibri"/>
                        </a:rPr>
                        <a:t>pacijentu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6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2000" b="1" spc="-40" dirty="0" err="1" smtClean="0">
                          <a:latin typeface="Calibri"/>
                          <a:cs typeface="Calibri"/>
                        </a:rPr>
                        <a:t>pol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uškarac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33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000" b="1" spc="-5" dirty="0" err="1" smtClean="0">
                          <a:latin typeface="Calibri"/>
                          <a:cs typeface="Calibri"/>
                        </a:rPr>
                        <a:t>Godine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20" dirty="0" smtClean="0">
                          <a:latin typeface="Calibri"/>
                          <a:cs typeface="Calibri"/>
                        </a:rPr>
                        <a:t>g.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609942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smtClean="0"/>
              <a:t>“</a:t>
            </a:r>
            <a:r>
              <a:rPr spc="-5" dirty="0" smtClean="0"/>
              <a:t>B</a:t>
            </a:r>
            <a:r>
              <a:rPr dirty="0" smtClean="0"/>
              <a:t>a</a:t>
            </a:r>
            <a:r>
              <a:rPr spc="5" dirty="0" smtClean="0"/>
              <a:t>c</a:t>
            </a:r>
            <a:r>
              <a:rPr spc="-5" dirty="0" smtClean="0"/>
              <a:t>kg</a:t>
            </a:r>
            <a:r>
              <a:rPr spc="-65" dirty="0" smtClean="0"/>
              <a:t>r</a:t>
            </a:r>
            <a:r>
              <a:rPr spc="-5" dirty="0" smtClean="0"/>
              <a:t>o</a:t>
            </a:r>
            <a:r>
              <a:rPr spc="-10" dirty="0" smtClean="0"/>
              <a:t>und</a:t>
            </a:r>
            <a:r>
              <a:rPr lang="en-US" spc="-10" dirty="0" smtClean="0"/>
              <a:t>“: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19067" y="6374789"/>
            <a:ext cx="59967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i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2001;32:2559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2566;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iles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1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2007;6:1063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1072;</a:t>
            </a:r>
            <a:endParaRPr sz="1200">
              <a:latin typeface="Calibri"/>
              <a:cs typeface="Calibri"/>
            </a:endParaRPr>
          </a:p>
          <a:p>
            <a:pPr marL="237426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. 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rom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Ha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2016;116:410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416.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584" y="1784423"/>
            <a:ext cx="10743436" cy="3370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38735" indent="-454659">
              <a:lnSpc>
                <a:spcPts val="2400"/>
              </a:lnSpc>
              <a:tabLst>
                <a:tab pos="466725" algn="l"/>
              </a:tabLst>
            </a:pPr>
            <a:r>
              <a:rPr sz="200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00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500" spc="-70" dirty="0" err="1" smtClean="0">
                <a:latin typeface="Calibri"/>
                <a:cs typeface="Calibri"/>
              </a:rPr>
              <a:t>P</a:t>
            </a:r>
            <a:r>
              <a:rPr sz="2500" spc="-35" dirty="0" err="1" smtClean="0">
                <a:latin typeface="Calibri"/>
                <a:cs typeface="Calibri"/>
              </a:rPr>
              <a:t>a</a:t>
            </a:r>
            <a:r>
              <a:rPr lang="en-US" sz="2500" spc="-10" dirty="0" err="1" smtClean="0">
                <a:latin typeface="Calibri"/>
                <a:cs typeface="Calibri"/>
              </a:rPr>
              <a:t>cijent</a:t>
            </a:r>
            <a:r>
              <a:rPr lang="en-US" sz="2500" spc="-10" dirty="0" smtClean="0">
                <a:latin typeface="Calibri"/>
                <a:cs typeface="Calibri"/>
              </a:rPr>
              <a:t> s</a:t>
            </a:r>
            <a:r>
              <a:rPr sz="2500" spc="-5" dirty="0" smtClean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</a:t>
            </a:r>
            <a:r>
              <a:rPr sz="2500" spc="-15" dirty="0">
                <a:latin typeface="Calibri"/>
                <a:cs typeface="Calibri"/>
              </a:rPr>
              <a:t>F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lang="en-US" sz="2500" spc="-10" dirty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i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sz="2500" spc="-15" dirty="0" smtClean="0">
                <a:latin typeface="Calibri"/>
                <a:cs typeface="Calibri"/>
              </a:rPr>
              <a:t>TIA</a:t>
            </a:r>
            <a:r>
              <a:rPr sz="2500" spc="5" dirty="0" smtClean="0">
                <a:latin typeface="Calibri"/>
                <a:cs typeface="Calibri"/>
              </a:rPr>
              <a:t> </a:t>
            </a:r>
            <a:r>
              <a:rPr lang="en-US" sz="2500" spc="5" dirty="0" err="1" smtClean="0">
                <a:latin typeface="Calibri"/>
                <a:cs typeface="Calibri"/>
              </a:rPr>
              <a:t>ili</a:t>
            </a:r>
            <a:r>
              <a:rPr lang="en-US" sz="2500" spc="5" dirty="0" smtClean="0">
                <a:latin typeface="Calibri"/>
                <a:cs typeface="Calibri"/>
              </a:rPr>
              <a:t> </a:t>
            </a:r>
            <a:r>
              <a:rPr sz="2500" spc="-10" dirty="0" smtClean="0">
                <a:latin typeface="Calibri"/>
                <a:cs typeface="Calibri"/>
              </a:rPr>
              <a:t> </a:t>
            </a:r>
            <a:r>
              <a:rPr sz="2500" spc="-10" dirty="0" err="1" smtClean="0">
                <a:latin typeface="Calibri"/>
                <a:cs typeface="Calibri"/>
              </a:rPr>
              <a:t>i</a:t>
            </a:r>
            <a:r>
              <a:rPr sz="2500" spc="-15" dirty="0" err="1" smtClean="0">
                <a:latin typeface="Calibri"/>
                <a:cs typeface="Calibri"/>
              </a:rPr>
              <a:t>s</a:t>
            </a:r>
            <a:r>
              <a:rPr sz="2500" spc="-20" dirty="0" err="1" smtClean="0">
                <a:latin typeface="Calibri"/>
                <a:cs typeface="Calibri"/>
              </a:rPr>
              <a:t>h</a:t>
            </a:r>
            <a:r>
              <a:rPr sz="2500" spc="-10" dirty="0" err="1" smtClean="0">
                <a:latin typeface="Calibri"/>
                <a:cs typeface="Calibri"/>
              </a:rPr>
              <a:t>e</a:t>
            </a:r>
            <a:r>
              <a:rPr sz="2500" spc="-25" dirty="0" err="1" smtClean="0">
                <a:latin typeface="Calibri"/>
                <a:cs typeface="Calibri"/>
              </a:rPr>
              <a:t>m</a:t>
            </a:r>
            <a:r>
              <a:rPr sz="2500" spc="-10" dirty="0" err="1" smtClean="0">
                <a:latin typeface="Calibri"/>
                <a:cs typeface="Calibri"/>
              </a:rPr>
              <a:t>i</a:t>
            </a:r>
            <a:r>
              <a:rPr lang="en-US" sz="2500" spc="-10" dirty="0" err="1" smtClean="0">
                <a:latin typeface="Calibri"/>
                <a:cs typeface="Calibri"/>
              </a:rPr>
              <a:t>čkim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moždanim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udarom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ima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veći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rizik</a:t>
            </a:r>
            <a:r>
              <a:rPr lang="en-US" sz="2500" spc="-10" dirty="0" smtClean="0">
                <a:latin typeface="Calibri"/>
                <a:cs typeface="Calibri"/>
              </a:rPr>
              <a:t> od</a:t>
            </a:r>
            <a:r>
              <a:rPr sz="2500" spc="-10" dirty="0" smtClean="0">
                <a:latin typeface="Calibri"/>
                <a:cs typeface="Calibri"/>
              </a:rPr>
              <a:t> </a:t>
            </a:r>
            <a:r>
              <a:rPr sz="2500" spc="-45" dirty="0" err="1" smtClean="0">
                <a:latin typeface="Calibri"/>
                <a:cs typeface="Calibri"/>
              </a:rPr>
              <a:t>r</a:t>
            </a:r>
            <a:r>
              <a:rPr sz="2500" spc="-10" dirty="0" err="1" smtClean="0">
                <a:latin typeface="Calibri"/>
                <a:cs typeface="Calibri"/>
              </a:rPr>
              <a:t>e</a:t>
            </a:r>
            <a:r>
              <a:rPr lang="en-US" sz="2500" spc="-15" dirty="0" err="1">
                <a:latin typeface="Calibri"/>
                <a:cs typeface="Calibri"/>
              </a:rPr>
              <a:t>k</a:t>
            </a:r>
            <a:r>
              <a:rPr sz="2500" spc="-20" dirty="0" err="1" smtClean="0">
                <a:latin typeface="Calibri"/>
                <a:cs typeface="Calibri"/>
              </a:rPr>
              <a:t>u</a:t>
            </a:r>
            <a:r>
              <a:rPr sz="2500" spc="-5" dirty="0" err="1" smtClean="0">
                <a:latin typeface="Calibri"/>
                <a:cs typeface="Calibri"/>
              </a:rPr>
              <a:t>r</a:t>
            </a:r>
            <a:r>
              <a:rPr sz="2500" spc="-10" dirty="0" err="1" smtClean="0">
                <a:latin typeface="Calibri"/>
                <a:cs typeface="Calibri"/>
              </a:rPr>
              <a:t>e</a:t>
            </a:r>
            <a:r>
              <a:rPr sz="2500" spc="-45" dirty="0" err="1" smtClean="0">
                <a:latin typeface="Calibri"/>
                <a:cs typeface="Calibri"/>
              </a:rPr>
              <a:t>n</a:t>
            </a:r>
            <a:r>
              <a:rPr sz="2500" spc="-10" dirty="0" err="1" smtClean="0">
                <a:latin typeface="Calibri"/>
                <a:cs typeface="Calibri"/>
              </a:rPr>
              <a:t>t</a:t>
            </a:r>
            <a:r>
              <a:rPr lang="en-US" sz="2500" spc="-10" dirty="0" err="1" smtClean="0">
                <a:latin typeface="Calibri"/>
                <a:cs typeface="Calibri"/>
              </a:rPr>
              <a:t>nog</a:t>
            </a:r>
            <a:r>
              <a:rPr sz="2500" spc="15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moždanog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udara</a:t>
            </a:r>
            <a:r>
              <a:rPr lang="en-US" sz="2500" spc="-40" dirty="0" smtClean="0">
                <a:latin typeface="Calibri"/>
                <a:cs typeface="Calibri"/>
              </a:rPr>
              <a:t> u </a:t>
            </a:r>
            <a:r>
              <a:rPr lang="en-US" sz="2500" spc="-40" dirty="0" err="1" smtClean="0">
                <a:latin typeface="Calibri"/>
                <a:cs typeface="Calibri"/>
              </a:rPr>
              <a:t>prvom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tjednu</a:t>
            </a:r>
            <a:r>
              <a:rPr lang="en-US" sz="2500" spc="-40" dirty="0" smtClean="0">
                <a:latin typeface="Calibri"/>
                <a:cs typeface="Calibri"/>
              </a:rPr>
              <a:t>  </a:t>
            </a:r>
            <a:r>
              <a:rPr lang="en-US" sz="2500" spc="-40" dirty="0" err="1" smtClean="0">
                <a:latin typeface="Calibri"/>
                <a:cs typeface="Calibri"/>
              </a:rPr>
              <a:t>nakon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inicijalnog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događaja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sz="2475" baseline="25252" dirty="0" smtClean="0">
                <a:latin typeface="Calibri"/>
                <a:cs typeface="Calibri"/>
              </a:rPr>
              <a:t>1</a:t>
            </a:r>
            <a:r>
              <a:rPr sz="2475" spc="7" baseline="25252" dirty="0" smtClean="0">
                <a:latin typeface="Calibri"/>
                <a:cs typeface="Calibri"/>
              </a:rPr>
              <a:t>,2</a:t>
            </a:r>
            <a:endParaRPr sz="2475" baseline="25252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466725" marR="185420" indent="-454659">
              <a:lnSpc>
                <a:spcPts val="2400"/>
              </a:lnSpc>
              <a:tabLst>
                <a:tab pos="466725" algn="l"/>
              </a:tabLst>
            </a:pPr>
            <a:r>
              <a:rPr sz="200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00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500" spc="-15" dirty="0" err="1" smtClean="0">
                <a:latin typeface="Calibri"/>
                <a:cs typeface="Calibri"/>
              </a:rPr>
              <a:t>Ako</a:t>
            </a:r>
            <a:r>
              <a:rPr lang="en-US" sz="2500" spc="-15" dirty="0" smtClean="0">
                <a:latin typeface="Calibri"/>
                <a:cs typeface="Calibri"/>
              </a:rPr>
              <a:t> je </a:t>
            </a:r>
            <a:r>
              <a:rPr sz="2500" spc="-10" dirty="0" err="1" smtClean="0">
                <a:latin typeface="Calibri"/>
                <a:cs typeface="Calibri"/>
              </a:rPr>
              <a:t>a</a:t>
            </a:r>
            <a:r>
              <a:rPr sz="2500" spc="-45" dirty="0" err="1" smtClean="0">
                <a:latin typeface="Calibri"/>
                <a:cs typeface="Calibri"/>
              </a:rPr>
              <a:t>n</a:t>
            </a:r>
            <a:r>
              <a:rPr sz="2500" spc="-5" dirty="0" err="1" smtClean="0">
                <a:latin typeface="Calibri"/>
                <a:cs typeface="Calibri"/>
              </a:rPr>
              <a:t>ti</a:t>
            </a:r>
            <a:r>
              <a:rPr lang="en-US" sz="2500" spc="-40" dirty="0" err="1" smtClean="0">
                <a:latin typeface="Calibri"/>
                <a:cs typeface="Calibri"/>
              </a:rPr>
              <a:t>koagulacija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započela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prerano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postoji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povećan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rizik</a:t>
            </a:r>
            <a:r>
              <a:rPr lang="en-US" sz="2500" spc="-40" dirty="0" smtClean="0">
                <a:latin typeface="Calibri"/>
                <a:cs typeface="Calibri"/>
              </a:rPr>
              <a:t> od </a:t>
            </a:r>
            <a:r>
              <a:rPr lang="en-US" sz="2500" spc="-40" dirty="0" err="1" smtClean="0">
                <a:latin typeface="Calibri"/>
                <a:cs typeface="Calibri"/>
              </a:rPr>
              <a:t>krvarenja</a:t>
            </a:r>
            <a:r>
              <a:rPr lang="en-US" sz="2500" spc="-40" dirty="0" smtClean="0">
                <a:latin typeface="Calibri"/>
                <a:cs typeface="Calibri"/>
              </a:rPr>
              <a:t> u </a:t>
            </a:r>
            <a:r>
              <a:rPr lang="en-US" sz="2500" spc="-40" dirty="0" err="1" smtClean="0">
                <a:latin typeface="Calibri"/>
                <a:cs typeface="Calibri"/>
              </a:rPr>
              <a:t>ishemično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lang="en-US" sz="2500" spc="-40" dirty="0" err="1" smtClean="0">
                <a:latin typeface="Calibri"/>
                <a:cs typeface="Calibri"/>
              </a:rPr>
              <a:t>područje</a:t>
            </a:r>
            <a:r>
              <a:rPr lang="en-US" sz="2500" spc="-40" dirty="0" smtClean="0">
                <a:latin typeface="Calibri"/>
                <a:cs typeface="Calibri"/>
              </a:rPr>
              <a:t> </a:t>
            </a:r>
            <a:r>
              <a:rPr sz="2500" spc="-20" dirty="0" smtClean="0">
                <a:latin typeface="Calibri"/>
                <a:cs typeface="Calibri"/>
              </a:rPr>
              <a:t>(</a:t>
            </a:r>
            <a:r>
              <a:rPr lang="en-US" sz="2500" spc="-20" dirty="0">
                <a:latin typeface="Calibri"/>
                <a:cs typeface="Calibri"/>
              </a:rPr>
              <a:t>"</a:t>
            </a:r>
            <a:r>
              <a:rPr sz="2500" spc="-20" dirty="0" err="1" smtClean="0">
                <a:latin typeface="Calibri"/>
                <a:cs typeface="Calibri"/>
              </a:rPr>
              <a:t>h</a:t>
            </a:r>
            <a:r>
              <a:rPr sz="2500" spc="-10" dirty="0" err="1" smtClean="0">
                <a:latin typeface="Calibri"/>
                <a:cs typeface="Calibri"/>
              </a:rPr>
              <a:t>e</a:t>
            </a:r>
            <a:r>
              <a:rPr sz="2500" spc="-25" dirty="0" err="1" smtClean="0">
                <a:latin typeface="Calibri"/>
                <a:cs typeface="Calibri"/>
              </a:rPr>
              <a:t>m</a:t>
            </a:r>
            <a:r>
              <a:rPr sz="2500" spc="-15" dirty="0" err="1" smtClean="0">
                <a:latin typeface="Calibri"/>
                <a:cs typeface="Calibri"/>
              </a:rPr>
              <a:t>or</a:t>
            </a:r>
            <a:r>
              <a:rPr lang="en-US" sz="2500" spc="-15" dirty="0" err="1" smtClean="0">
                <a:latin typeface="Calibri"/>
                <a:cs typeface="Calibri"/>
              </a:rPr>
              <a:t>agična</a:t>
            </a:r>
            <a:r>
              <a:rPr lang="en-US" sz="2500" spc="-15" dirty="0" smtClean="0">
                <a:latin typeface="Calibri"/>
                <a:cs typeface="Calibri"/>
              </a:rPr>
              <a:t> </a:t>
            </a:r>
            <a:r>
              <a:rPr sz="2500" spc="-10" dirty="0" err="1" smtClean="0">
                <a:latin typeface="Calibri"/>
                <a:cs typeface="Calibri"/>
              </a:rPr>
              <a:t>t</a:t>
            </a:r>
            <a:r>
              <a:rPr sz="2500" spc="-55" dirty="0" err="1" smtClean="0">
                <a:latin typeface="Calibri"/>
                <a:cs typeface="Calibri"/>
              </a:rPr>
              <a:t>r</a:t>
            </a:r>
            <a:r>
              <a:rPr sz="2500" spc="-10" dirty="0" err="1" smtClean="0">
                <a:latin typeface="Calibri"/>
                <a:cs typeface="Calibri"/>
              </a:rPr>
              <a:t>a</a:t>
            </a:r>
            <a:r>
              <a:rPr sz="2500" spc="-20" dirty="0" err="1" smtClean="0">
                <a:latin typeface="Calibri"/>
                <a:cs typeface="Calibri"/>
              </a:rPr>
              <a:t>n</a:t>
            </a:r>
            <a:r>
              <a:rPr sz="2500" spc="-40" dirty="0" err="1" smtClean="0">
                <a:latin typeface="Calibri"/>
                <a:cs typeface="Calibri"/>
              </a:rPr>
              <a:t>s</a:t>
            </a:r>
            <a:r>
              <a:rPr sz="2500" spc="-65" dirty="0" err="1" smtClean="0">
                <a:latin typeface="Calibri"/>
                <a:cs typeface="Calibri"/>
              </a:rPr>
              <a:t>f</a:t>
            </a:r>
            <a:r>
              <a:rPr sz="2500" spc="-15" dirty="0" err="1" smtClean="0">
                <a:latin typeface="Calibri"/>
                <a:cs typeface="Calibri"/>
              </a:rPr>
              <a:t>orm</a:t>
            </a:r>
            <a:r>
              <a:rPr sz="2500" spc="-35" dirty="0" err="1" smtClean="0">
                <a:latin typeface="Calibri"/>
                <a:cs typeface="Calibri"/>
              </a:rPr>
              <a:t>a</a:t>
            </a:r>
            <a:r>
              <a:rPr lang="en-US" sz="2500" spc="-10" dirty="0" err="1" smtClean="0">
                <a:latin typeface="Calibri"/>
                <a:cs typeface="Calibri"/>
              </a:rPr>
              <a:t>cija</a:t>
            </a:r>
            <a:r>
              <a:rPr lang="en-US" sz="2500" spc="-10" dirty="0" smtClean="0">
                <a:latin typeface="Calibri"/>
                <a:cs typeface="Calibri"/>
              </a:rPr>
              <a:t>”</a:t>
            </a:r>
            <a:r>
              <a:rPr sz="2500" spc="-20" dirty="0" smtClean="0">
                <a:latin typeface="Calibri"/>
                <a:cs typeface="Calibri"/>
              </a:rPr>
              <a:t>)</a:t>
            </a:r>
            <a:r>
              <a:rPr sz="2475" spc="7" baseline="25252" dirty="0" smtClean="0">
                <a:latin typeface="Calibri"/>
                <a:cs typeface="Calibri"/>
              </a:rPr>
              <a:t>3</a:t>
            </a:r>
            <a:endParaRPr sz="2475" baseline="25252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466725" marR="5080" indent="-454659">
              <a:lnSpc>
                <a:spcPts val="2400"/>
              </a:lnSpc>
              <a:tabLst>
                <a:tab pos="466725" algn="l"/>
              </a:tabLst>
            </a:pPr>
            <a:r>
              <a:rPr sz="2000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000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500" spc="-20" dirty="0" err="1" smtClean="0">
                <a:latin typeface="Calibri"/>
                <a:cs typeface="Calibri"/>
              </a:rPr>
              <a:t>Potrebno</a:t>
            </a:r>
            <a:r>
              <a:rPr lang="en-US" sz="2500" spc="-20" dirty="0" smtClean="0">
                <a:latin typeface="Calibri"/>
                <a:cs typeface="Calibri"/>
              </a:rPr>
              <a:t> je </a:t>
            </a:r>
            <a:r>
              <a:rPr lang="en-US" sz="2500" spc="-20" dirty="0" err="1" smtClean="0">
                <a:latin typeface="Calibri"/>
                <a:cs typeface="Calibri"/>
              </a:rPr>
              <a:t>dovesti</a:t>
            </a:r>
            <a:r>
              <a:rPr lang="en-US" sz="2500" spc="-20" dirty="0" smtClean="0">
                <a:latin typeface="Calibri"/>
                <a:cs typeface="Calibri"/>
              </a:rPr>
              <a:t> u </a:t>
            </a:r>
            <a:r>
              <a:rPr lang="en-US" sz="2500" spc="-20" dirty="0" err="1" smtClean="0">
                <a:latin typeface="Calibri"/>
                <a:cs typeface="Calibri"/>
              </a:rPr>
              <a:t>ravnotežu</a:t>
            </a:r>
            <a:r>
              <a:rPr lang="en-US" sz="2500" spc="-20" dirty="0" smtClean="0">
                <a:latin typeface="Calibri"/>
                <a:cs typeface="Calibri"/>
              </a:rPr>
              <a:t> </a:t>
            </a:r>
            <a:r>
              <a:rPr sz="2500" spc="5" dirty="0" smtClean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b</a:t>
            </a:r>
            <a:r>
              <a:rPr sz="2500" spc="-10" dirty="0">
                <a:latin typeface="Calibri"/>
                <a:cs typeface="Calibri"/>
              </a:rPr>
              <a:t>e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35" dirty="0">
                <a:latin typeface="Calibri"/>
                <a:cs typeface="Calibri"/>
              </a:rPr>
              <a:t>e</a:t>
            </a:r>
            <a:r>
              <a:rPr sz="2500" spc="-20" dirty="0">
                <a:latin typeface="Calibri"/>
                <a:cs typeface="Calibri"/>
              </a:rPr>
              <a:t>f</a:t>
            </a:r>
            <a:r>
              <a:rPr sz="2500" spc="-10" dirty="0">
                <a:latin typeface="Calibri"/>
                <a:cs typeface="Calibri"/>
              </a:rPr>
              <a:t>it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lang="en-US" sz="2500" spc="-10" dirty="0" smtClean="0">
                <a:latin typeface="Calibri"/>
                <a:cs typeface="Calibri"/>
              </a:rPr>
              <a:t>I </a:t>
            </a:r>
            <a:r>
              <a:rPr lang="en-US" sz="2500" spc="-10" dirty="0" err="1" smtClean="0">
                <a:latin typeface="Calibri"/>
                <a:cs typeface="Calibri"/>
              </a:rPr>
              <a:t>rizik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uvođenja</a:t>
            </a:r>
            <a:r>
              <a:rPr lang="en-US" sz="2500" spc="-10" dirty="0" smtClean="0">
                <a:latin typeface="Calibri"/>
                <a:cs typeface="Calibri"/>
              </a:rPr>
              <a:t>   </a:t>
            </a:r>
            <a:r>
              <a:rPr lang="en-US" sz="2500" spc="-10" dirty="0" err="1" smtClean="0">
                <a:latin typeface="Calibri"/>
                <a:cs typeface="Calibri"/>
              </a:rPr>
              <a:t>antikoagulacije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nakon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moždanog</a:t>
            </a:r>
            <a:r>
              <a:rPr lang="en-US" sz="2500" spc="-10" dirty="0" smtClean="0">
                <a:latin typeface="Calibri"/>
                <a:cs typeface="Calibri"/>
              </a:rPr>
              <a:t> </a:t>
            </a:r>
            <a:r>
              <a:rPr lang="en-US" sz="2500" spc="-10" dirty="0" err="1" smtClean="0">
                <a:latin typeface="Calibri"/>
                <a:cs typeface="Calibri"/>
              </a:rPr>
              <a:t>udara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2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70" y="533525"/>
            <a:ext cx="11885654" cy="492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Početak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ili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nastavak</a:t>
            </a:r>
            <a:r>
              <a:rPr lang="en-US" sz="3200" spc="-2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3200" spc="-55" dirty="0" err="1" smtClean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32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ti</a:t>
            </a:r>
            <a:r>
              <a:rPr lang="en-US" sz="3200" spc="-40" dirty="0" err="1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3200" spc="-25" dirty="0" err="1" smtClean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32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ul</a:t>
            </a:r>
            <a:r>
              <a:rPr sz="3200" spc="-55" dirty="0" err="1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lang="en-US" sz="32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cije</a:t>
            </a:r>
            <a:r>
              <a:rPr sz="3200" spc="-5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ovisi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o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ozbiljnosti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moždanog</a:t>
            </a:r>
            <a:r>
              <a:rPr lang="en-US" sz="3200" spc="-2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32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udara</a:t>
            </a:r>
            <a:r>
              <a:rPr sz="3200" baseline="24691" dirty="0" smtClean="0">
                <a:solidFill>
                  <a:srgbClr val="76004A"/>
                </a:solidFill>
                <a:latin typeface="Calibri"/>
                <a:cs typeface="Calibri"/>
              </a:rPr>
              <a:t>*</a:t>
            </a:r>
            <a:endParaRPr sz="3200" baseline="2469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525" y="5619222"/>
            <a:ext cx="47745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*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d: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or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&lt;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8,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mod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rat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or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8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–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16,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e: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HS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re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&gt;16. </a:t>
            </a:r>
            <a:r>
              <a:rPr sz="1200" i="1" spc="-30" dirty="0">
                <a:solidFill>
                  <a:srgbClr val="76004A"/>
                </a:solidFill>
                <a:latin typeface="Calibri"/>
                <a:cs typeface="Calibri"/>
              </a:rPr>
              <a:t>P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ommun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9136" y="2860042"/>
            <a:ext cx="7184724" cy="525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3423" y="3620944"/>
            <a:ext cx="3377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961D66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7812" y="3620943"/>
            <a:ext cx="6069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</a:pPr>
            <a:r>
              <a:rPr sz="1800" b="1" spc="-5" dirty="0">
                <a:solidFill>
                  <a:srgbClr val="961D66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ild</a:t>
            </a:r>
            <a:r>
              <a:rPr sz="1800" b="1" spc="-5" dirty="0">
                <a:solidFill>
                  <a:srgbClr val="961D66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961D66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961D66"/>
                </a:solidFill>
                <a:latin typeface="Calibri"/>
                <a:cs typeface="Calibri"/>
              </a:rPr>
              <a:t>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7003" y="3620943"/>
            <a:ext cx="96634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</a:pPr>
            <a:r>
              <a:rPr sz="1800" b="1" spc="-5" dirty="0">
                <a:solidFill>
                  <a:srgbClr val="961D66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961D66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961D66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961D66"/>
                </a:solidFill>
                <a:latin typeface="Calibri"/>
                <a:cs typeface="Calibri"/>
              </a:rPr>
              <a:t>e </a:t>
            </a:r>
            <a:r>
              <a:rPr sz="1800" b="1" spc="-35" dirty="0">
                <a:solidFill>
                  <a:srgbClr val="961D66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961D66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961D66"/>
                </a:solidFill>
                <a:latin typeface="Calibri"/>
                <a:cs typeface="Calibri"/>
              </a:rPr>
              <a:t>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1447" y="3620943"/>
            <a:ext cx="6634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Se</a:t>
            </a:r>
            <a:r>
              <a:rPr sz="1800" b="1" spc="-15" dirty="0">
                <a:solidFill>
                  <a:srgbClr val="961D66"/>
                </a:solidFill>
                <a:latin typeface="Calibri"/>
                <a:cs typeface="Calibri"/>
              </a:rPr>
              <a:t>v</a:t>
            </a:r>
            <a:r>
              <a:rPr sz="1800" b="1" spc="5" dirty="0">
                <a:solidFill>
                  <a:srgbClr val="961D66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961D66"/>
                </a:solidFill>
                <a:latin typeface="Calibri"/>
                <a:cs typeface="Calibri"/>
              </a:rPr>
              <a:t>e </a:t>
            </a:r>
            <a:r>
              <a:rPr sz="1800" b="1" spc="-35" dirty="0">
                <a:solidFill>
                  <a:srgbClr val="961D66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961D66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961D66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961D66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961D66"/>
                </a:solidFill>
                <a:latin typeface="Calibri"/>
                <a:cs typeface="Calibri"/>
              </a:rPr>
              <a:t>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6366" y="2926758"/>
            <a:ext cx="383998" cy="384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781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125536" y="0"/>
                </a:moveTo>
                <a:lnTo>
                  <a:pt x="83180" y="7458"/>
                </a:lnTo>
                <a:lnTo>
                  <a:pt x="46998" y="27830"/>
                </a:lnTo>
                <a:lnTo>
                  <a:pt x="19528" y="58578"/>
                </a:lnTo>
                <a:lnTo>
                  <a:pt x="3305" y="97167"/>
                </a:lnTo>
                <a:lnTo>
                  <a:pt x="0" y="127402"/>
                </a:lnTo>
                <a:lnTo>
                  <a:pt x="994" y="141955"/>
                </a:lnTo>
                <a:lnTo>
                  <a:pt x="13245" y="182249"/>
                </a:lnTo>
                <a:lnTo>
                  <a:pt x="37506" y="215547"/>
                </a:lnTo>
                <a:lnTo>
                  <a:pt x="71343" y="239349"/>
                </a:lnTo>
                <a:lnTo>
                  <a:pt x="112318" y="251152"/>
                </a:lnTo>
                <a:lnTo>
                  <a:pt x="127143" y="251987"/>
                </a:lnTo>
                <a:lnTo>
                  <a:pt x="141724" y="251019"/>
                </a:lnTo>
                <a:lnTo>
                  <a:pt x="182099" y="238822"/>
                </a:lnTo>
                <a:lnTo>
                  <a:pt x="215469" y="214602"/>
                </a:lnTo>
                <a:lnTo>
                  <a:pt x="239326" y="180820"/>
                </a:lnTo>
                <a:lnTo>
                  <a:pt x="251157" y="139938"/>
                </a:lnTo>
                <a:lnTo>
                  <a:pt x="251995" y="125159"/>
                </a:lnTo>
                <a:lnTo>
                  <a:pt x="251060" y="110549"/>
                </a:lnTo>
                <a:lnTo>
                  <a:pt x="238932" y="70084"/>
                </a:lnTo>
                <a:lnTo>
                  <a:pt x="214760" y="36630"/>
                </a:lnTo>
                <a:lnTo>
                  <a:pt x="181039" y="12707"/>
                </a:lnTo>
                <a:lnTo>
                  <a:pt x="140264" y="840"/>
                </a:lnTo>
                <a:lnTo>
                  <a:pt x="12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2773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0" y="125995"/>
                </a:moveTo>
                <a:lnTo>
                  <a:pt x="7314" y="83589"/>
                </a:lnTo>
                <a:lnTo>
                  <a:pt x="27568" y="47332"/>
                </a:lnTo>
                <a:lnTo>
                  <a:pt x="58224" y="19761"/>
                </a:lnTo>
                <a:lnTo>
                  <a:pt x="96745" y="3412"/>
                </a:lnTo>
                <a:lnTo>
                  <a:pt x="125544" y="0"/>
                </a:lnTo>
                <a:lnTo>
                  <a:pt x="140272" y="840"/>
                </a:lnTo>
                <a:lnTo>
                  <a:pt x="181046" y="12707"/>
                </a:lnTo>
                <a:lnTo>
                  <a:pt x="214767" y="36630"/>
                </a:lnTo>
                <a:lnTo>
                  <a:pt x="238940" y="70084"/>
                </a:lnTo>
                <a:lnTo>
                  <a:pt x="251068" y="110549"/>
                </a:lnTo>
                <a:lnTo>
                  <a:pt x="252003" y="125159"/>
                </a:lnTo>
                <a:lnTo>
                  <a:pt x="251165" y="139938"/>
                </a:lnTo>
                <a:lnTo>
                  <a:pt x="239333" y="180820"/>
                </a:lnTo>
                <a:lnTo>
                  <a:pt x="215477" y="214602"/>
                </a:lnTo>
                <a:lnTo>
                  <a:pt x="182106" y="238822"/>
                </a:lnTo>
                <a:lnTo>
                  <a:pt x="141731" y="251019"/>
                </a:lnTo>
                <a:lnTo>
                  <a:pt x="127151" y="251987"/>
                </a:lnTo>
                <a:lnTo>
                  <a:pt x="112326" y="251152"/>
                </a:lnTo>
                <a:lnTo>
                  <a:pt x="71350" y="239349"/>
                </a:lnTo>
                <a:lnTo>
                  <a:pt x="37514" y="215547"/>
                </a:lnTo>
                <a:lnTo>
                  <a:pt x="13253" y="182249"/>
                </a:lnTo>
                <a:lnTo>
                  <a:pt x="1001" y="141955"/>
                </a:lnTo>
                <a:lnTo>
                  <a:pt x="0" y="12599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0165" y="2926758"/>
            <a:ext cx="383998" cy="38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5848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536" y="0"/>
                </a:moveTo>
                <a:lnTo>
                  <a:pt x="83180" y="7458"/>
                </a:lnTo>
                <a:lnTo>
                  <a:pt x="46998" y="27830"/>
                </a:lnTo>
                <a:lnTo>
                  <a:pt x="19528" y="58578"/>
                </a:lnTo>
                <a:lnTo>
                  <a:pt x="3305" y="97167"/>
                </a:lnTo>
                <a:lnTo>
                  <a:pt x="0" y="127402"/>
                </a:lnTo>
                <a:lnTo>
                  <a:pt x="994" y="141955"/>
                </a:lnTo>
                <a:lnTo>
                  <a:pt x="13245" y="182249"/>
                </a:lnTo>
                <a:lnTo>
                  <a:pt x="37506" y="215547"/>
                </a:lnTo>
                <a:lnTo>
                  <a:pt x="71343" y="239349"/>
                </a:lnTo>
                <a:lnTo>
                  <a:pt x="112318" y="251152"/>
                </a:lnTo>
                <a:lnTo>
                  <a:pt x="127143" y="251987"/>
                </a:lnTo>
                <a:lnTo>
                  <a:pt x="141724" y="251019"/>
                </a:lnTo>
                <a:lnTo>
                  <a:pt x="182099" y="238822"/>
                </a:lnTo>
                <a:lnTo>
                  <a:pt x="215469" y="214602"/>
                </a:lnTo>
                <a:lnTo>
                  <a:pt x="239326" y="180820"/>
                </a:lnTo>
                <a:lnTo>
                  <a:pt x="251157" y="139938"/>
                </a:lnTo>
                <a:lnTo>
                  <a:pt x="251995" y="125159"/>
                </a:lnTo>
                <a:lnTo>
                  <a:pt x="251060" y="110549"/>
                </a:lnTo>
                <a:lnTo>
                  <a:pt x="238932" y="70084"/>
                </a:lnTo>
                <a:lnTo>
                  <a:pt x="214760" y="36630"/>
                </a:lnTo>
                <a:lnTo>
                  <a:pt x="181039" y="12707"/>
                </a:lnTo>
                <a:lnTo>
                  <a:pt x="140264" y="840"/>
                </a:lnTo>
                <a:lnTo>
                  <a:pt x="12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5841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0" y="125995"/>
                </a:moveTo>
                <a:lnTo>
                  <a:pt x="7314" y="83589"/>
                </a:lnTo>
                <a:lnTo>
                  <a:pt x="27568" y="47332"/>
                </a:lnTo>
                <a:lnTo>
                  <a:pt x="58224" y="19761"/>
                </a:lnTo>
                <a:lnTo>
                  <a:pt x="96745" y="3412"/>
                </a:lnTo>
                <a:lnTo>
                  <a:pt x="125544" y="0"/>
                </a:lnTo>
                <a:lnTo>
                  <a:pt x="140272" y="840"/>
                </a:lnTo>
                <a:lnTo>
                  <a:pt x="181046" y="12707"/>
                </a:lnTo>
                <a:lnTo>
                  <a:pt x="214767" y="36630"/>
                </a:lnTo>
                <a:lnTo>
                  <a:pt x="238940" y="70084"/>
                </a:lnTo>
                <a:lnTo>
                  <a:pt x="251068" y="110549"/>
                </a:lnTo>
                <a:lnTo>
                  <a:pt x="252003" y="125159"/>
                </a:lnTo>
                <a:lnTo>
                  <a:pt x="251165" y="139938"/>
                </a:lnTo>
                <a:lnTo>
                  <a:pt x="239333" y="180820"/>
                </a:lnTo>
                <a:lnTo>
                  <a:pt x="215477" y="214602"/>
                </a:lnTo>
                <a:lnTo>
                  <a:pt x="182106" y="238822"/>
                </a:lnTo>
                <a:lnTo>
                  <a:pt x="141731" y="251019"/>
                </a:lnTo>
                <a:lnTo>
                  <a:pt x="127151" y="251987"/>
                </a:lnTo>
                <a:lnTo>
                  <a:pt x="112326" y="251152"/>
                </a:lnTo>
                <a:lnTo>
                  <a:pt x="71350" y="239349"/>
                </a:lnTo>
                <a:lnTo>
                  <a:pt x="37514" y="215547"/>
                </a:lnTo>
                <a:lnTo>
                  <a:pt x="13253" y="182249"/>
                </a:lnTo>
                <a:lnTo>
                  <a:pt x="1001" y="141955"/>
                </a:lnTo>
                <a:lnTo>
                  <a:pt x="0" y="12599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74058" y="2926758"/>
            <a:ext cx="383998" cy="384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0371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536" y="0"/>
                </a:moveTo>
                <a:lnTo>
                  <a:pt x="83180" y="7458"/>
                </a:lnTo>
                <a:lnTo>
                  <a:pt x="46998" y="27830"/>
                </a:lnTo>
                <a:lnTo>
                  <a:pt x="19528" y="58578"/>
                </a:lnTo>
                <a:lnTo>
                  <a:pt x="3305" y="97167"/>
                </a:lnTo>
                <a:lnTo>
                  <a:pt x="0" y="127402"/>
                </a:lnTo>
                <a:lnTo>
                  <a:pt x="994" y="141955"/>
                </a:lnTo>
                <a:lnTo>
                  <a:pt x="13245" y="182249"/>
                </a:lnTo>
                <a:lnTo>
                  <a:pt x="37506" y="215547"/>
                </a:lnTo>
                <a:lnTo>
                  <a:pt x="71343" y="239349"/>
                </a:lnTo>
                <a:lnTo>
                  <a:pt x="112318" y="251152"/>
                </a:lnTo>
                <a:lnTo>
                  <a:pt x="127143" y="251987"/>
                </a:lnTo>
                <a:lnTo>
                  <a:pt x="141724" y="251019"/>
                </a:lnTo>
                <a:lnTo>
                  <a:pt x="182099" y="238822"/>
                </a:lnTo>
                <a:lnTo>
                  <a:pt x="215469" y="214602"/>
                </a:lnTo>
                <a:lnTo>
                  <a:pt x="239326" y="180820"/>
                </a:lnTo>
                <a:lnTo>
                  <a:pt x="251157" y="139938"/>
                </a:lnTo>
                <a:lnTo>
                  <a:pt x="251995" y="125159"/>
                </a:lnTo>
                <a:lnTo>
                  <a:pt x="251060" y="110549"/>
                </a:lnTo>
                <a:lnTo>
                  <a:pt x="238932" y="70084"/>
                </a:lnTo>
                <a:lnTo>
                  <a:pt x="214760" y="36630"/>
                </a:lnTo>
                <a:lnTo>
                  <a:pt x="181039" y="12707"/>
                </a:lnTo>
                <a:lnTo>
                  <a:pt x="140264" y="840"/>
                </a:lnTo>
                <a:lnTo>
                  <a:pt x="12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0364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0" y="125995"/>
                </a:moveTo>
                <a:lnTo>
                  <a:pt x="7314" y="83589"/>
                </a:lnTo>
                <a:lnTo>
                  <a:pt x="27568" y="47332"/>
                </a:lnTo>
                <a:lnTo>
                  <a:pt x="58224" y="19761"/>
                </a:lnTo>
                <a:lnTo>
                  <a:pt x="96745" y="3412"/>
                </a:lnTo>
                <a:lnTo>
                  <a:pt x="125544" y="0"/>
                </a:lnTo>
                <a:lnTo>
                  <a:pt x="140272" y="840"/>
                </a:lnTo>
                <a:lnTo>
                  <a:pt x="181046" y="12707"/>
                </a:lnTo>
                <a:lnTo>
                  <a:pt x="214767" y="36630"/>
                </a:lnTo>
                <a:lnTo>
                  <a:pt x="238940" y="70084"/>
                </a:lnTo>
                <a:lnTo>
                  <a:pt x="251068" y="110549"/>
                </a:lnTo>
                <a:lnTo>
                  <a:pt x="252003" y="125159"/>
                </a:lnTo>
                <a:lnTo>
                  <a:pt x="251165" y="139938"/>
                </a:lnTo>
                <a:lnTo>
                  <a:pt x="239333" y="180820"/>
                </a:lnTo>
                <a:lnTo>
                  <a:pt x="215477" y="214602"/>
                </a:lnTo>
                <a:lnTo>
                  <a:pt x="182106" y="238822"/>
                </a:lnTo>
                <a:lnTo>
                  <a:pt x="141731" y="251019"/>
                </a:lnTo>
                <a:lnTo>
                  <a:pt x="127151" y="251987"/>
                </a:lnTo>
                <a:lnTo>
                  <a:pt x="112326" y="251152"/>
                </a:lnTo>
                <a:lnTo>
                  <a:pt x="71350" y="239349"/>
                </a:lnTo>
                <a:lnTo>
                  <a:pt x="37514" y="215547"/>
                </a:lnTo>
                <a:lnTo>
                  <a:pt x="13253" y="182249"/>
                </a:lnTo>
                <a:lnTo>
                  <a:pt x="1001" y="141955"/>
                </a:lnTo>
                <a:lnTo>
                  <a:pt x="0" y="12599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8332" y="2926758"/>
            <a:ext cx="383998" cy="384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34617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125536" y="0"/>
                </a:moveTo>
                <a:lnTo>
                  <a:pt x="83180" y="7458"/>
                </a:lnTo>
                <a:lnTo>
                  <a:pt x="46998" y="27830"/>
                </a:lnTo>
                <a:lnTo>
                  <a:pt x="19528" y="58578"/>
                </a:lnTo>
                <a:lnTo>
                  <a:pt x="3305" y="97167"/>
                </a:lnTo>
                <a:lnTo>
                  <a:pt x="0" y="127402"/>
                </a:lnTo>
                <a:lnTo>
                  <a:pt x="994" y="141955"/>
                </a:lnTo>
                <a:lnTo>
                  <a:pt x="13245" y="182249"/>
                </a:lnTo>
                <a:lnTo>
                  <a:pt x="37506" y="215547"/>
                </a:lnTo>
                <a:lnTo>
                  <a:pt x="71343" y="239349"/>
                </a:lnTo>
                <a:lnTo>
                  <a:pt x="112318" y="251152"/>
                </a:lnTo>
                <a:lnTo>
                  <a:pt x="127143" y="251987"/>
                </a:lnTo>
                <a:lnTo>
                  <a:pt x="141724" y="251019"/>
                </a:lnTo>
                <a:lnTo>
                  <a:pt x="182099" y="238822"/>
                </a:lnTo>
                <a:lnTo>
                  <a:pt x="215469" y="214602"/>
                </a:lnTo>
                <a:lnTo>
                  <a:pt x="239326" y="180820"/>
                </a:lnTo>
                <a:lnTo>
                  <a:pt x="251157" y="139938"/>
                </a:lnTo>
                <a:lnTo>
                  <a:pt x="251995" y="125159"/>
                </a:lnTo>
                <a:lnTo>
                  <a:pt x="251060" y="110549"/>
                </a:lnTo>
                <a:lnTo>
                  <a:pt x="238932" y="70084"/>
                </a:lnTo>
                <a:lnTo>
                  <a:pt x="214760" y="36630"/>
                </a:lnTo>
                <a:lnTo>
                  <a:pt x="181039" y="12707"/>
                </a:lnTo>
                <a:lnTo>
                  <a:pt x="140264" y="840"/>
                </a:lnTo>
                <a:lnTo>
                  <a:pt x="12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34610" y="2992767"/>
            <a:ext cx="252062" cy="252153"/>
          </a:xfrm>
          <a:custGeom>
            <a:avLst/>
            <a:gdLst/>
            <a:ahLst/>
            <a:cxnLst/>
            <a:rect l="l" t="t" r="r" b="b"/>
            <a:pathLst>
              <a:path w="252095" h="252094">
                <a:moveTo>
                  <a:pt x="0" y="125995"/>
                </a:moveTo>
                <a:lnTo>
                  <a:pt x="7314" y="83589"/>
                </a:lnTo>
                <a:lnTo>
                  <a:pt x="27568" y="47332"/>
                </a:lnTo>
                <a:lnTo>
                  <a:pt x="58224" y="19761"/>
                </a:lnTo>
                <a:lnTo>
                  <a:pt x="96745" y="3412"/>
                </a:lnTo>
                <a:lnTo>
                  <a:pt x="125544" y="0"/>
                </a:lnTo>
                <a:lnTo>
                  <a:pt x="140272" y="840"/>
                </a:lnTo>
                <a:lnTo>
                  <a:pt x="181046" y="12707"/>
                </a:lnTo>
                <a:lnTo>
                  <a:pt x="214767" y="36630"/>
                </a:lnTo>
                <a:lnTo>
                  <a:pt x="238940" y="70084"/>
                </a:lnTo>
                <a:lnTo>
                  <a:pt x="251068" y="110549"/>
                </a:lnTo>
                <a:lnTo>
                  <a:pt x="252003" y="125159"/>
                </a:lnTo>
                <a:lnTo>
                  <a:pt x="251165" y="139938"/>
                </a:lnTo>
                <a:lnTo>
                  <a:pt x="239333" y="180820"/>
                </a:lnTo>
                <a:lnTo>
                  <a:pt x="215477" y="214602"/>
                </a:lnTo>
                <a:lnTo>
                  <a:pt x="182106" y="238822"/>
                </a:lnTo>
                <a:lnTo>
                  <a:pt x="141731" y="251019"/>
                </a:lnTo>
                <a:lnTo>
                  <a:pt x="127151" y="251987"/>
                </a:lnTo>
                <a:lnTo>
                  <a:pt x="112326" y="251152"/>
                </a:lnTo>
                <a:lnTo>
                  <a:pt x="71350" y="239349"/>
                </a:lnTo>
                <a:lnTo>
                  <a:pt x="37514" y="215547"/>
                </a:lnTo>
                <a:lnTo>
                  <a:pt x="13253" y="182249"/>
                </a:lnTo>
                <a:lnTo>
                  <a:pt x="1001" y="141955"/>
                </a:lnTo>
                <a:lnTo>
                  <a:pt x="0" y="12599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38102" y="4290677"/>
            <a:ext cx="189205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5720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oo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50" dirty="0">
                <a:latin typeface="Calibri"/>
                <a:cs typeface="Calibri"/>
              </a:rPr>
              <a:t>x</a:t>
            </a:r>
            <a:r>
              <a:rPr sz="1600" b="1" spc="-10" dirty="0">
                <a:latin typeface="Calibri"/>
                <a:cs typeface="Calibri"/>
              </a:rPr>
              <a:t>cl</a:t>
            </a:r>
            <a:r>
              <a:rPr sz="1600" b="1" spc="-15" dirty="0">
                <a:latin typeface="Calibri"/>
                <a:cs typeface="Calibri"/>
              </a:rPr>
              <a:t>ud</a:t>
            </a:r>
            <a:r>
              <a:rPr sz="1600" b="1" spc="-10" dirty="0">
                <a:latin typeface="Calibri"/>
                <a:cs typeface="Calibri"/>
              </a:rPr>
              <a:t>ed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 ce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ae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rrh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9695" y="4375423"/>
            <a:ext cx="13314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3–</a:t>
            </a:r>
            <a:r>
              <a:rPr sz="1600" b="1" spc="-10" dirty="0">
                <a:latin typeface="Calibri"/>
                <a:cs typeface="Calibri"/>
              </a:rPr>
              <a:t>5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30" dirty="0">
                <a:latin typeface="Calibri"/>
                <a:cs typeface="Calibri"/>
              </a:rPr>
              <a:t>p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ns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79144" y="4375423"/>
            <a:ext cx="12114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60" marR="5080" indent="-9969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5–</a:t>
            </a:r>
            <a:r>
              <a:rPr sz="1600" b="1" spc="-10" dirty="0">
                <a:latin typeface="Calibri"/>
                <a:cs typeface="Calibri"/>
              </a:rPr>
              <a:t>7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3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6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o</a:t>
            </a:r>
            <a:r>
              <a:rPr sz="1600" b="1" spc="-15" dirty="0">
                <a:latin typeface="Calibri"/>
                <a:cs typeface="Calibri"/>
              </a:rPr>
              <a:t>ns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05224" y="4375423"/>
            <a:ext cx="11536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10" dirty="0">
                <a:latin typeface="Calibri"/>
                <a:cs typeface="Calibri"/>
              </a:rPr>
              <a:t>ee</a:t>
            </a:r>
            <a:r>
              <a:rPr sz="1600" b="1" spc="-2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t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6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o</a:t>
            </a:r>
            <a:r>
              <a:rPr sz="1600" b="1" spc="-15" dirty="0">
                <a:latin typeface="Calibri"/>
                <a:cs typeface="Calibri"/>
              </a:rPr>
              <a:t>ns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89975" y="2744865"/>
            <a:ext cx="1004058" cy="801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50539" y="2796782"/>
            <a:ext cx="1004058" cy="8011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1897" y="2668036"/>
            <a:ext cx="417141" cy="460482"/>
          </a:xfrm>
          <a:custGeom>
            <a:avLst/>
            <a:gdLst/>
            <a:ahLst/>
            <a:cxnLst/>
            <a:rect l="l" t="t" r="r" b="b"/>
            <a:pathLst>
              <a:path w="417195" h="460375">
                <a:moveTo>
                  <a:pt x="163601" y="0"/>
                </a:moveTo>
                <a:lnTo>
                  <a:pt x="0" y="82816"/>
                </a:lnTo>
                <a:lnTo>
                  <a:pt x="146799" y="178435"/>
                </a:lnTo>
                <a:lnTo>
                  <a:pt x="96977" y="206603"/>
                </a:lnTo>
                <a:lnTo>
                  <a:pt x="236016" y="297764"/>
                </a:lnTo>
                <a:lnTo>
                  <a:pt x="193344" y="317512"/>
                </a:lnTo>
                <a:lnTo>
                  <a:pt x="417106" y="459828"/>
                </a:lnTo>
                <a:lnTo>
                  <a:pt x="285165" y="274129"/>
                </a:lnTo>
                <a:lnTo>
                  <a:pt x="320116" y="255612"/>
                </a:lnTo>
                <a:lnTo>
                  <a:pt x="213385" y="144691"/>
                </a:lnTo>
                <a:lnTo>
                  <a:pt x="248335" y="129438"/>
                </a:lnTo>
                <a:lnTo>
                  <a:pt x="1636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01897" y="2668036"/>
            <a:ext cx="417141" cy="460482"/>
          </a:xfrm>
          <a:custGeom>
            <a:avLst/>
            <a:gdLst/>
            <a:ahLst/>
            <a:cxnLst/>
            <a:rect l="l" t="t" r="r" b="b"/>
            <a:pathLst>
              <a:path w="417195" h="460375">
                <a:moveTo>
                  <a:pt x="163601" y="0"/>
                </a:moveTo>
                <a:lnTo>
                  <a:pt x="248335" y="129438"/>
                </a:lnTo>
                <a:lnTo>
                  <a:pt x="213385" y="144691"/>
                </a:lnTo>
                <a:lnTo>
                  <a:pt x="320116" y="255612"/>
                </a:lnTo>
                <a:lnTo>
                  <a:pt x="285165" y="274129"/>
                </a:lnTo>
                <a:lnTo>
                  <a:pt x="417106" y="459828"/>
                </a:lnTo>
                <a:lnTo>
                  <a:pt x="193344" y="317512"/>
                </a:lnTo>
                <a:lnTo>
                  <a:pt x="236016" y="297764"/>
                </a:lnTo>
                <a:lnTo>
                  <a:pt x="96977" y="206603"/>
                </a:lnTo>
                <a:lnTo>
                  <a:pt x="146799" y="178435"/>
                </a:lnTo>
                <a:lnTo>
                  <a:pt x="0" y="82816"/>
                </a:lnTo>
                <a:lnTo>
                  <a:pt x="163601" y="0"/>
                </a:lnTo>
                <a:close/>
              </a:path>
            </a:pathLst>
          </a:custGeom>
          <a:ln w="190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59629" y="2592261"/>
            <a:ext cx="180317" cy="492239"/>
          </a:xfrm>
          <a:custGeom>
            <a:avLst/>
            <a:gdLst/>
            <a:ahLst/>
            <a:cxnLst/>
            <a:rect l="l" t="t" r="r" b="b"/>
            <a:pathLst>
              <a:path w="180340" h="492125">
                <a:moveTo>
                  <a:pt x="46570" y="267462"/>
                </a:moveTo>
                <a:lnTo>
                  <a:pt x="161505" y="491553"/>
                </a:lnTo>
                <a:lnTo>
                  <a:pt x="141770" y="292150"/>
                </a:lnTo>
                <a:lnTo>
                  <a:pt x="176895" y="292150"/>
                </a:lnTo>
                <a:lnTo>
                  <a:pt x="173594" y="279209"/>
                </a:lnTo>
                <a:lnTo>
                  <a:pt x="90627" y="279209"/>
                </a:lnTo>
                <a:lnTo>
                  <a:pt x="46570" y="267462"/>
                </a:lnTo>
                <a:close/>
              </a:path>
              <a:path w="180340" h="492125">
                <a:moveTo>
                  <a:pt x="176895" y="292150"/>
                </a:moveTo>
                <a:lnTo>
                  <a:pt x="141770" y="292150"/>
                </a:lnTo>
                <a:lnTo>
                  <a:pt x="178955" y="300227"/>
                </a:lnTo>
                <a:lnTo>
                  <a:pt x="176895" y="292150"/>
                </a:lnTo>
                <a:close/>
              </a:path>
              <a:path w="180340" h="492125">
                <a:moveTo>
                  <a:pt x="20497" y="138163"/>
                </a:moveTo>
                <a:lnTo>
                  <a:pt x="90627" y="279209"/>
                </a:lnTo>
                <a:lnTo>
                  <a:pt x="173594" y="279209"/>
                </a:lnTo>
                <a:lnTo>
                  <a:pt x="144437" y="164909"/>
                </a:lnTo>
                <a:lnTo>
                  <a:pt x="179488" y="164909"/>
                </a:lnTo>
                <a:lnTo>
                  <a:pt x="178530" y="148513"/>
                </a:lnTo>
                <a:lnTo>
                  <a:pt x="74333" y="148513"/>
                </a:lnTo>
                <a:lnTo>
                  <a:pt x="20497" y="138163"/>
                </a:lnTo>
                <a:close/>
              </a:path>
              <a:path w="180340" h="492125">
                <a:moveTo>
                  <a:pt x="179488" y="164909"/>
                </a:moveTo>
                <a:lnTo>
                  <a:pt x="144437" y="164909"/>
                </a:lnTo>
                <a:lnTo>
                  <a:pt x="180085" y="175132"/>
                </a:lnTo>
                <a:lnTo>
                  <a:pt x="179488" y="164909"/>
                </a:lnTo>
                <a:close/>
              </a:path>
              <a:path w="180340" h="492125">
                <a:moveTo>
                  <a:pt x="0" y="0"/>
                </a:moveTo>
                <a:lnTo>
                  <a:pt x="74333" y="148513"/>
                </a:lnTo>
                <a:lnTo>
                  <a:pt x="178530" y="148513"/>
                </a:lnTo>
                <a:lnTo>
                  <a:pt x="172211" y="4036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59629" y="2592261"/>
            <a:ext cx="180317" cy="492239"/>
          </a:xfrm>
          <a:custGeom>
            <a:avLst/>
            <a:gdLst/>
            <a:ahLst/>
            <a:cxnLst/>
            <a:rect l="l" t="t" r="r" b="b"/>
            <a:pathLst>
              <a:path w="180340" h="492125">
                <a:moveTo>
                  <a:pt x="172211" y="40360"/>
                </a:moveTo>
                <a:lnTo>
                  <a:pt x="180085" y="175132"/>
                </a:lnTo>
                <a:lnTo>
                  <a:pt x="144437" y="164909"/>
                </a:lnTo>
                <a:lnTo>
                  <a:pt x="178955" y="300227"/>
                </a:lnTo>
                <a:lnTo>
                  <a:pt x="141770" y="292150"/>
                </a:lnTo>
                <a:lnTo>
                  <a:pt x="161505" y="491553"/>
                </a:lnTo>
                <a:lnTo>
                  <a:pt x="46570" y="267462"/>
                </a:lnTo>
                <a:lnTo>
                  <a:pt x="90627" y="279209"/>
                </a:lnTo>
                <a:lnTo>
                  <a:pt x="20497" y="138163"/>
                </a:lnTo>
                <a:lnTo>
                  <a:pt x="74333" y="148513"/>
                </a:lnTo>
                <a:lnTo>
                  <a:pt x="0" y="0"/>
                </a:lnTo>
                <a:lnTo>
                  <a:pt x="172211" y="40360"/>
                </a:lnTo>
                <a:close/>
              </a:path>
            </a:pathLst>
          </a:custGeom>
          <a:ln w="19049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05620" y="2642177"/>
            <a:ext cx="254602" cy="500496"/>
          </a:xfrm>
          <a:custGeom>
            <a:avLst/>
            <a:gdLst/>
            <a:ahLst/>
            <a:cxnLst/>
            <a:rect l="l" t="t" r="r" b="b"/>
            <a:pathLst>
              <a:path w="254634" h="500380">
                <a:moveTo>
                  <a:pt x="25374" y="249783"/>
                </a:moveTo>
                <a:lnTo>
                  <a:pt x="0" y="500354"/>
                </a:lnTo>
                <a:lnTo>
                  <a:pt x="91846" y="322275"/>
                </a:lnTo>
                <a:lnTo>
                  <a:pt x="127769" y="322275"/>
                </a:lnTo>
                <a:lnTo>
                  <a:pt x="140803" y="283603"/>
                </a:lnTo>
                <a:lnTo>
                  <a:pt x="55968" y="283603"/>
                </a:lnTo>
                <a:lnTo>
                  <a:pt x="25374" y="249783"/>
                </a:lnTo>
                <a:close/>
              </a:path>
              <a:path w="254634" h="500380">
                <a:moveTo>
                  <a:pt x="127769" y="322275"/>
                </a:moveTo>
                <a:lnTo>
                  <a:pt x="91846" y="322275"/>
                </a:lnTo>
                <a:lnTo>
                  <a:pt x="118668" y="349275"/>
                </a:lnTo>
                <a:lnTo>
                  <a:pt x="127769" y="322275"/>
                </a:lnTo>
                <a:close/>
              </a:path>
              <a:path w="254634" h="500380">
                <a:moveTo>
                  <a:pt x="73799" y="127101"/>
                </a:moveTo>
                <a:lnTo>
                  <a:pt x="55968" y="283603"/>
                </a:lnTo>
                <a:lnTo>
                  <a:pt x="140803" y="283603"/>
                </a:lnTo>
                <a:lnTo>
                  <a:pt x="163271" y="216941"/>
                </a:lnTo>
                <a:lnTo>
                  <a:pt x="203512" y="216941"/>
                </a:lnTo>
                <a:lnTo>
                  <a:pt x="232983" y="165049"/>
                </a:lnTo>
                <a:lnTo>
                  <a:pt x="113360" y="165049"/>
                </a:lnTo>
                <a:lnTo>
                  <a:pt x="73799" y="127101"/>
                </a:lnTo>
                <a:close/>
              </a:path>
              <a:path w="254634" h="500380">
                <a:moveTo>
                  <a:pt x="203512" y="216941"/>
                </a:moveTo>
                <a:lnTo>
                  <a:pt x="163271" y="216941"/>
                </a:lnTo>
                <a:lnTo>
                  <a:pt x="187629" y="244906"/>
                </a:lnTo>
                <a:lnTo>
                  <a:pt x="203512" y="216941"/>
                </a:lnTo>
                <a:close/>
              </a:path>
              <a:path w="254634" h="500380">
                <a:moveTo>
                  <a:pt x="131711" y="0"/>
                </a:moveTo>
                <a:lnTo>
                  <a:pt x="113360" y="165049"/>
                </a:lnTo>
                <a:lnTo>
                  <a:pt x="232983" y="165049"/>
                </a:lnTo>
                <a:lnTo>
                  <a:pt x="254304" y="127508"/>
                </a:lnTo>
                <a:lnTo>
                  <a:pt x="1317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05620" y="2642177"/>
            <a:ext cx="254602" cy="500496"/>
          </a:xfrm>
          <a:custGeom>
            <a:avLst/>
            <a:gdLst/>
            <a:ahLst/>
            <a:cxnLst/>
            <a:rect l="l" t="t" r="r" b="b"/>
            <a:pathLst>
              <a:path w="254634" h="500380">
                <a:moveTo>
                  <a:pt x="254304" y="127508"/>
                </a:moveTo>
                <a:lnTo>
                  <a:pt x="187629" y="244906"/>
                </a:lnTo>
                <a:lnTo>
                  <a:pt x="163271" y="216941"/>
                </a:lnTo>
                <a:lnTo>
                  <a:pt x="118668" y="349275"/>
                </a:lnTo>
                <a:lnTo>
                  <a:pt x="91846" y="322275"/>
                </a:lnTo>
                <a:lnTo>
                  <a:pt x="0" y="500354"/>
                </a:lnTo>
                <a:lnTo>
                  <a:pt x="25374" y="249783"/>
                </a:lnTo>
                <a:lnTo>
                  <a:pt x="55968" y="283603"/>
                </a:lnTo>
                <a:lnTo>
                  <a:pt x="73799" y="127101"/>
                </a:lnTo>
                <a:lnTo>
                  <a:pt x="113360" y="165049"/>
                </a:lnTo>
                <a:lnTo>
                  <a:pt x="131711" y="0"/>
                </a:lnTo>
                <a:lnTo>
                  <a:pt x="254304" y="127508"/>
                </a:lnTo>
                <a:close/>
              </a:path>
            </a:pathLst>
          </a:custGeom>
          <a:ln w="19050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96187" y="5093101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001" y="0"/>
                </a:moveTo>
                <a:lnTo>
                  <a:pt x="164094" y="6277"/>
                </a:lnTo>
                <a:lnTo>
                  <a:pt x="116737" y="24110"/>
                </a:lnTo>
                <a:lnTo>
                  <a:pt x="75431" y="51996"/>
                </a:lnTo>
                <a:lnTo>
                  <a:pt x="41676" y="88435"/>
                </a:lnTo>
                <a:lnTo>
                  <a:pt x="16974" y="131925"/>
                </a:lnTo>
                <a:lnTo>
                  <a:pt x="2827" y="180965"/>
                </a:lnTo>
                <a:lnTo>
                  <a:pt x="0" y="216001"/>
                </a:lnTo>
                <a:lnTo>
                  <a:pt x="716" y="233716"/>
                </a:lnTo>
                <a:lnTo>
                  <a:pt x="11012" y="284273"/>
                </a:lnTo>
                <a:lnTo>
                  <a:pt x="32362" y="329780"/>
                </a:lnTo>
                <a:lnTo>
                  <a:pt x="63266" y="368736"/>
                </a:lnTo>
                <a:lnTo>
                  <a:pt x="102222" y="399640"/>
                </a:lnTo>
                <a:lnTo>
                  <a:pt x="147729" y="420990"/>
                </a:lnTo>
                <a:lnTo>
                  <a:pt x="198286" y="431287"/>
                </a:lnTo>
                <a:lnTo>
                  <a:pt x="216001" y="432003"/>
                </a:lnTo>
                <a:lnTo>
                  <a:pt x="233716" y="431287"/>
                </a:lnTo>
                <a:lnTo>
                  <a:pt x="284273" y="420990"/>
                </a:lnTo>
                <a:lnTo>
                  <a:pt x="329780" y="399640"/>
                </a:lnTo>
                <a:lnTo>
                  <a:pt x="368736" y="368736"/>
                </a:lnTo>
                <a:lnTo>
                  <a:pt x="399640" y="329780"/>
                </a:lnTo>
                <a:lnTo>
                  <a:pt x="420990" y="284273"/>
                </a:lnTo>
                <a:lnTo>
                  <a:pt x="431287" y="233716"/>
                </a:lnTo>
                <a:lnTo>
                  <a:pt x="432003" y="216001"/>
                </a:lnTo>
                <a:lnTo>
                  <a:pt x="431287" y="198286"/>
                </a:lnTo>
                <a:lnTo>
                  <a:pt x="420990" y="147729"/>
                </a:lnTo>
                <a:lnTo>
                  <a:pt x="399640" y="102222"/>
                </a:lnTo>
                <a:lnTo>
                  <a:pt x="368736" y="63266"/>
                </a:lnTo>
                <a:lnTo>
                  <a:pt x="329780" y="32362"/>
                </a:lnTo>
                <a:lnTo>
                  <a:pt x="284273" y="11012"/>
                </a:lnTo>
                <a:lnTo>
                  <a:pt x="233716" y="716"/>
                </a:lnTo>
                <a:lnTo>
                  <a:pt x="21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6187" y="5093101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0" y="216001"/>
                </a:moveTo>
                <a:lnTo>
                  <a:pt x="6277" y="164094"/>
                </a:lnTo>
                <a:lnTo>
                  <a:pt x="24110" y="116737"/>
                </a:lnTo>
                <a:lnTo>
                  <a:pt x="51996" y="75431"/>
                </a:lnTo>
                <a:lnTo>
                  <a:pt x="88435" y="41676"/>
                </a:lnTo>
                <a:lnTo>
                  <a:pt x="131925" y="16974"/>
                </a:lnTo>
                <a:lnTo>
                  <a:pt x="180965" y="2827"/>
                </a:lnTo>
                <a:lnTo>
                  <a:pt x="216001" y="0"/>
                </a:lnTo>
                <a:lnTo>
                  <a:pt x="233716" y="716"/>
                </a:lnTo>
                <a:lnTo>
                  <a:pt x="284273" y="11012"/>
                </a:lnTo>
                <a:lnTo>
                  <a:pt x="329780" y="32362"/>
                </a:lnTo>
                <a:lnTo>
                  <a:pt x="368736" y="63266"/>
                </a:lnTo>
                <a:lnTo>
                  <a:pt x="399640" y="102222"/>
                </a:lnTo>
                <a:lnTo>
                  <a:pt x="420990" y="147729"/>
                </a:lnTo>
                <a:lnTo>
                  <a:pt x="431287" y="198286"/>
                </a:lnTo>
                <a:lnTo>
                  <a:pt x="432003" y="216001"/>
                </a:lnTo>
                <a:lnTo>
                  <a:pt x="431287" y="233716"/>
                </a:lnTo>
                <a:lnTo>
                  <a:pt x="420990" y="284273"/>
                </a:lnTo>
                <a:lnTo>
                  <a:pt x="399640" y="329780"/>
                </a:lnTo>
                <a:lnTo>
                  <a:pt x="368736" y="368736"/>
                </a:lnTo>
                <a:lnTo>
                  <a:pt x="329780" y="399640"/>
                </a:lnTo>
                <a:lnTo>
                  <a:pt x="284273" y="420990"/>
                </a:lnTo>
                <a:lnTo>
                  <a:pt x="233716" y="431287"/>
                </a:lnTo>
                <a:lnTo>
                  <a:pt x="216001" y="432003"/>
                </a:lnTo>
                <a:lnTo>
                  <a:pt x="198286" y="431287"/>
                </a:lnTo>
                <a:lnTo>
                  <a:pt x="147729" y="420990"/>
                </a:lnTo>
                <a:lnTo>
                  <a:pt x="102222" y="399640"/>
                </a:lnTo>
                <a:lnTo>
                  <a:pt x="63266" y="368736"/>
                </a:lnTo>
                <a:lnTo>
                  <a:pt x="32362" y="329780"/>
                </a:lnTo>
                <a:lnTo>
                  <a:pt x="11012" y="284273"/>
                </a:lnTo>
                <a:lnTo>
                  <a:pt x="716" y="233716"/>
                </a:lnTo>
                <a:lnTo>
                  <a:pt x="0" y="2160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47365" y="5196225"/>
            <a:ext cx="1282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96437C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59254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216001" y="0"/>
                </a:moveTo>
                <a:lnTo>
                  <a:pt x="164094" y="6277"/>
                </a:lnTo>
                <a:lnTo>
                  <a:pt x="116737" y="24110"/>
                </a:lnTo>
                <a:lnTo>
                  <a:pt x="75431" y="51996"/>
                </a:lnTo>
                <a:lnTo>
                  <a:pt x="41676" y="88435"/>
                </a:lnTo>
                <a:lnTo>
                  <a:pt x="16974" y="131925"/>
                </a:lnTo>
                <a:lnTo>
                  <a:pt x="2827" y="180965"/>
                </a:lnTo>
                <a:lnTo>
                  <a:pt x="0" y="216001"/>
                </a:lnTo>
                <a:lnTo>
                  <a:pt x="716" y="233716"/>
                </a:lnTo>
                <a:lnTo>
                  <a:pt x="11012" y="284273"/>
                </a:lnTo>
                <a:lnTo>
                  <a:pt x="32362" y="329780"/>
                </a:lnTo>
                <a:lnTo>
                  <a:pt x="63266" y="368736"/>
                </a:lnTo>
                <a:lnTo>
                  <a:pt x="102222" y="399640"/>
                </a:lnTo>
                <a:lnTo>
                  <a:pt x="147729" y="420990"/>
                </a:lnTo>
                <a:lnTo>
                  <a:pt x="198286" y="431287"/>
                </a:lnTo>
                <a:lnTo>
                  <a:pt x="216001" y="432003"/>
                </a:lnTo>
                <a:lnTo>
                  <a:pt x="233716" y="431287"/>
                </a:lnTo>
                <a:lnTo>
                  <a:pt x="284273" y="420990"/>
                </a:lnTo>
                <a:lnTo>
                  <a:pt x="329780" y="399640"/>
                </a:lnTo>
                <a:lnTo>
                  <a:pt x="368736" y="368736"/>
                </a:lnTo>
                <a:lnTo>
                  <a:pt x="399640" y="329780"/>
                </a:lnTo>
                <a:lnTo>
                  <a:pt x="420990" y="284273"/>
                </a:lnTo>
                <a:lnTo>
                  <a:pt x="431287" y="233716"/>
                </a:lnTo>
                <a:lnTo>
                  <a:pt x="432003" y="216001"/>
                </a:lnTo>
                <a:lnTo>
                  <a:pt x="431287" y="198286"/>
                </a:lnTo>
                <a:lnTo>
                  <a:pt x="420990" y="147729"/>
                </a:lnTo>
                <a:lnTo>
                  <a:pt x="399640" y="102222"/>
                </a:lnTo>
                <a:lnTo>
                  <a:pt x="368736" y="63266"/>
                </a:lnTo>
                <a:lnTo>
                  <a:pt x="329780" y="32362"/>
                </a:lnTo>
                <a:lnTo>
                  <a:pt x="284273" y="11012"/>
                </a:lnTo>
                <a:lnTo>
                  <a:pt x="233716" y="716"/>
                </a:lnTo>
                <a:lnTo>
                  <a:pt x="21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59254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5" h="432435">
                <a:moveTo>
                  <a:pt x="0" y="216001"/>
                </a:moveTo>
                <a:lnTo>
                  <a:pt x="6277" y="164094"/>
                </a:lnTo>
                <a:lnTo>
                  <a:pt x="24110" y="116737"/>
                </a:lnTo>
                <a:lnTo>
                  <a:pt x="51996" y="75431"/>
                </a:lnTo>
                <a:lnTo>
                  <a:pt x="88435" y="41676"/>
                </a:lnTo>
                <a:lnTo>
                  <a:pt x="131925" y="16974"/>
                </a:lnTo>
                <a:lnTo>
                  <a:pt x="180965" y="2827"/>
                </a:lnTo>
                <a:lnTo>
                  <a:pt x="216001" y="0"/>
                </a:lnTo>
                <a:lnTo>
                  <a:pt x="233716" y="716"/>
                </a:lnTo>
                <a:lnTo>
                  <a:pt x="284273" y="11012"/>
                </a:lnTo>
                <a:lnTo>
                  <a:pt x="329780" y="32362"/>
                </a:lnTo>
                <a:lnTo>
                  <a:pt x="368736" y="63266"/>
                </a:lnTo>
                <a:lnTo>
                  <a:pt x="399640" y="102222"/>
                </a:lnTo>
                <a:lnTo>
                  <a:pt x="420990" y="147729"/>
                </a:lnTo>
                <a:lnTo>
                  <a:pt x="431287" y="198286"/>
                </a:lnTo>
                <a:lnTo>
                  <a:pt x="432003" y="216001"/>
                </a:lnTo>
                <a:lnTo>
                  <a:pt x="431287" y="233716"/>
                </a:lnTo>
                <a:lnTo>
                  <a:pt x="420990" y="284273"/>
                </a:lnTo>
                <a:lnTo>
                  <a:pt x="399640" y="329780"/>
                </a:lnTo>
                <a:lnTo>
                  <a:pt x="368736" y="368736"/>
                </a:lnTo>
                <a:lnTo>
                  <a:pt x="329780" y="399640"/>
                </a:lnTo>
                <a:lnTo>
                  <a:pt x="284273" y="420990"/>
                </a:lnTo>
                <a:lnTo>
                  <a:pt x="233716" y="431287"/>
                </a:lnTo>
                <a:lnTo>
                  <a:pt x="216001" y="432003"/>
                </a:lnTo>
                <a:lnTo>
                  <a:pt x="198286" y="431287"/>
                </a:lnTo>
                <a:lnTo>
                  <a:pt x="147729" y="420990"/>
                </a:lnTo>
                <a:lnTo>
                  <a:pt x="102222" y="399640"/>
                </a:lnTo>
                <a:lnTo>
                  <a:pt x="63266" y="368736"/>
                </a:lnTo>
                <a:lnTo>
                  <a:pt x="32362" y="329780"/>
                </a:lnTo>
                <a:lnTo>
                  <a:pt x="11012" y="284273"/>
                </a:lnTo>
                <a:lnTo>
                  <a:pt x="716" y="233716"/>
                </a:lnTo>
                <a:lnTo>
                  <a:pt x="0" y="2160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10434" y="5196225"/>
            <a:ext cx="1282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96437C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93780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01" y="0"/>
                </a:moveTo>
                <a:lnTo>
                  <a:pt x="164094" y="6277"/>
                </a:lnTo>
                <a:lnTo>
                  <a:pt x="116737" y="24110"/>
                </a:lnTo>
                <a:lnTo>
                  <a:pt x="75431" y="51996"/>
                </a:lnTo>
                <a:lnTo>
                  <a:pt x="41676" y="88435"/>
                </a:lnTo>
                <a:lnTo>
                  <a:pt x="16974" y="131925"/>
                </a:lnTo>
                <a:lnTo>
                  <a:pt x="2827" y="180965"/>
                </a:lnTo>
                <a:lnTo>
                  <a:pt x="0" y="216001"/>
                </a:lnTo>
                <a:lnTo>
                  <a:pt x="716" y="233716"/>
                </a:lnTo>
                <a:lnTo>
                  <a:pt x="11012" y="284273"/>
                </a:lnTo>
                <a:lnTo>
                  <a:pt x="32362" y="329780"/>
                </a:lnTo>
                <a:lnTo>
                  <a:pt x="63266" y="368736"/>
                </a:lnTo>
                <a:lnTo>
                  <a:pt x="102222" y="399640"/>
                </a:lnTo>
                <a:lnTo>
                  <a:pt x="147729" y="420990"/>
                </a:lnTo>
                <a:lnTo>
                  <a:pt x="198286" y="431287"/>
                </a:lnTo>
                <a:lnTo>
                  <a:pt x="216001" y="432003"/>
                </a:lnTo>
                <a:lnTo>
                  <a:pt x="233716" y="431287"/>
                </a:lnTo>
                <a:lnTo>
                  <a:pt x="284273" y="420990"/>
                </a:lnTo>
                <a:lnTo>
                  <a:pt x="329780" y="399640"/>
                </a:lnTo>
                <a:lnTo>
                  <a:pt x="368736" y="368736"/>
                </a:lnTo>
                <a:lnTo>
                  <a:pt x="399640" y="329780"/>
                </a:lnTo>
                <a:lnTo>
                  <a:pt x="420990" y="284273"/>
                </a:lnTo>
                <a:lnTo>
                  <a:pt x="431287" y="233716"/>
                </a:lnTo>
                <a:lnTo>
                  <a:pt x="432003" y="216001"/>
                </a:lnTo>
                <a:lnTo>
                  <a:pt x="431287" y="198286"/>
                </a:lnTo>
                <a:lnTo>
                  <a:pt x="420990" y="147729"/>
                </a:lnTo>
                <a:lnTo>
                  <a:pt x="399640" y="102222"/>
                </a:lnTo>
                <a:lnTo>
                  <a:pt x="368736" y="63266"/>
                </a:lnTo>
                <a:lnTo>
                  <a:pt x="329780" y="32362"/>
                </a:lnTo>
                <a:lnTo>
                  <a:pt x="284273" y="11012"/>
                </a:lnTo>
                <a:lnTo>
                  <a:pt x="233716" y="716"/>
                </a:lnTo>
                <a:lnTo>
                  <a:pt x="21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3780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0" y="216001"/>
                </a:moveTo>
                <a:lnTo>
                  <a:pt x="6277" y="164094"/>
                </a:lnTo>
                <a:lnTo>
                  <a:pt x="24110" y="116737"/>
                </a:lnTo>
                <a:lnTo>
                  <a:pt x="51996" y="75431"/>
                </a:lnTo>
                <a:lnTo>
                  <a:pt x="88435" y="41676"/>
                </a:lnTo>
                <a:lnTo>
                  <a:pt x="131925" y="16974"/>
                </a:lnTo>
                <a:lnTo>
                  <a:pt x="180965" y="2827"/>
                </a:lnTo>
                <a:lnTo>
                  <a:pt x="216001" y="0"/>
                </a:lnTo>
                <a:lnTo>
                  <a:pt x="233716" y="716"/>
                </a:lnTo>
                <a:lnTo>
                  <a:pt x="284273" y="11012"/>
                </a:lnTo>
                <a:lnTo>
                  <a:pt x="329780" y="32362"/>
                </a:lnTo>
                <a:lnTo>
                  <a:pt x="368736" y="63266"/>
                </a:lnTo>
                <a:lnTo>
                  <a:pt x="399640" y="102222"/>
                </a:lnTo>
                <a:lnTo>
                  <a:pt x="420990" y="147729"/>
                </a:lnTo>
                <a:lnTo>
                  <a:pt x="431287" y="198286"/>
                </a:lnTo>
                <a:lnTo>
                  <a:pt x="432003" y="216001"/>
                </a:lnTo>
                <a:lnTo>
                  <a:pt x="431287" y="233716"/>
                </a:lnTo>
                <a:lnTo>
                  <a:pt x="420990" y="284273"/>
                </a:lnTo>
                <a:lnTo>
                  <a:pt x="399640" y="329780"/>
                </a:lnTo>
                <a:lnTo>
                  <a:pt x="368736" y="368736"/>
                </a:lnTo>
                <a:lnTo>
                  <a:pt x="329780" y="399640"/>
                </a:lnTo>
                <a:lnTo>
                  <a:pt x="284273" y="420990"/>
                </a:lnTo>
                <a:lnTo>
                  <a:pt x="233716" y="431287"/>
                </a:lnTo>
                <a:lnTo>
                  <a:pt x="216001" y="432003"/>
                </a:lnTo>
                <a:lnTo>
                  <a:pt x="198286" y="431287"/>
                </a:lnTo>
                <a:lnTo>
                  <a:pt x="147729" y="420990"/>
                </a:lnTo>
                <a:lnTo>
                  <a:pt x="102222" y="399640"/>
                </a:lnTo>
                <a:lnTo>
                  <a:pt x="63266" y="368736"/>
                </a:lnTo>
                <a:lnTo>
                  <a:pt x="32362" y="329780"/>
                </a:lnTo>
                <a:lnTo>
                  <a:pt x="11012" y="284273"/>
                </a:lnTo>
                <a:lnTo>
                  <a:pt x="716" y="233716"/>
                </a:lnTo>
                <a:lnTo>
                  <a:pt x="0" y="2160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44960" y="5196225"/>
            <a:ext cx="1282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96437C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320386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01" y="0"/>
                </a:moveTo>
                <a:lnTo>
                  <a:pt x="164094" y="6277"/>
                </a:lnTo>
                <a:lnTo>
                  <a:pt x="116737" y="24110"/>
                </a:lnTo>
                <a:lnTo>
                  <a:pt x="75431" y="51996"/>
                </a:lnTo>
                <a:lnTo>
                  <a:pt x="41676" y="88435"/>
                </a:lnTo>
                <a:lnTo>
                  <a:pt x="16974" y="131925"/>
                </a:lnTo>
                <a:lnTo>
                  <a:pt x="2827" y="180965"/>
                </a:lnTo>
                <a:lnTo>
                  <a:pt x="0" y="216001"/>
                </a:lnTo>
                <a:lnTo>
                  <a:pt x="716" y="233716"/>
                </a:lnTo>
                <a:lnTo>
                  <a:pt x="11012" y="284273"/>
                </a:lnTo>
                <a:lnTo>
                  <a:pt x="32362" y="329780"/>
                </a:lnTo>
                <a:lnTo>
                  <a:pt x="63266" y="368736"/>
                </a:lnTo>
                <a:lnTo>
                  <a:pt x="102222" y="399640"/>
                </a:lnTo>
                <a:lnTo>
                  <a:pt x="147729" y="420990"/>
                </a:lnTo>
                <a:lnTo>
                  <a:pt x="198286" y="431287"/>
                </a:lnTo>
                <a:lnTo>
                  <a:pt x="216001" y="432003"/>
                </a:lnTo>
                <a:lnTo>
                  <a:pt x="233716" y="431287"/>
                </a:lnTo>
                <a:lnTo>
                  <a:pt x="284273" y="420990"/>
                </a:lnTo>
                <a:lnTo>
                  <a:pt x="329780" y="399640"/>
                </a:lnTo>
                <a:lnTo>
                  <a:pt x="368736" y="368736"/>
                </a:lnTo>
                <a:lnTo>
                  <a:pt x="399640" y="329780"/>
                </a:lnTo>
                <a:lnTo>
                  <a:pt x="420990" y="284273"/>
                </a:lnTo>
                <a:lnTo>
                  <a:pt x="431287" y="233716"/>
                </a:lnTo>
                <a:lnTo>
                  <a:pt x="432003" y="216001"/>
                </a:lnTo>
                <a:lnTo>
                  <a:pt x="431287" y="198286"/>
                </a:lnTo>
                <a:lnTo>
                  <a:pt x="420990" y="147729"/>
                </a:lnTo>
                <a:lnTo>
                  <a:pt x="399640" y="102222"/>
                </a:lnTo>
                <a:lnTo>
                  <a:pt x="368736" y="63266"/>
                </a:lnTo>
                <a:lnTo>
                  <a:pt x="329780" y="32362"/>
                </a:lnTo>
                <a:lnTo>
                  <a:pt x="284273" y="11012"/>
                </a:lnTo>
                <a:lnTo>
                  <a:pt x="233716" y="716"/>
                </a:lnTo>
                <a:lnTo>
                  <a:pt x="21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20386" y="5093103"/>
            <a:ext cx="432378" cy="4325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0" y="216001"/>
                </a:moveTo>
                <a:lnTo>
                  <a:pt x="6277" y="164094"/>
                </a:lnTo>
                <a:lnTo>
                  <a:pt x="24110" y="116737"/>
                </a:lnTo>
                <a:lnTo>
                  <a:pt x="51996" y="75431"/>
                </a:lnTo>
                <a:lnTo>
                  <a:pt x="88435" y="41676"/>
                </a:lnTo>
                <a:lnTo>
                  <a:pt x="131925" y="16974"/>
                </a:lnTo>
                <a:lnTo>
                  <a:pt x="180965" y="2827"/>
                </a:lnTo>
                <a:lnTo>
                  <a:pt x="216001" y="0"/>
                </a:lnTo>
                <a:lnTo>
                  <a:pt x="233716" y="716"/>
                </a:lnTo>
                <a:lnTo>
                  <a:pt x="284273" y="11012"/>
                </a:lnTo>
                <a:lnTo>
                  <a:pt x="329780" y="32362"/>
                </a:lnTo>
                <a:lnTo>
                  <a:pt x="368736" y="63266"/>
                </a:lnTo>
                <a:lnTo>
                  <a:pt x="399640" y="102222"/>
                </a:lnTo>
                <a:lnTo>
                  <a:pt x="420990" y="147729"/>
                </a:lnTo>
                <a:lnTo>
                  <a:pt x="431287" y="198286"/>
                </a:lnTo>
                <a:lnTo>
                  <a:pt x="432003" y="216001"/>
                </a:lnTo>
                <a:lnTo>
                  <a:pt x="431287" y="233716"/>
                </a:lnTo>
                <a:lnTo>
                  <a:pt x="420990" y="284273"/>
                </a:lnTo>
                <a:lnTo>
                  <a:pt x="399640" y="329780"/>
                </a:lnTo>
                <a:lnTo>
                  <a:pt x="368736" y="368736"/>
                </a:lnTo>
                <a:lnTo>
                  <a:pt x="329780" y="399640"/>
                </a:lnTo>
                <a:lnTo>
                  <a:pt x="284273" y="420990"/>
                </a:lnTo>
                <a:lnTo>
                  <a:pt x="233716" y="431287"/>
                </a:lnTo>
                <a:lnTo>
                  <a:pt x="216001" y="432003"/>
                </a:lnTo>
                <a:lnTo>
                  <a:pt x="198286" y="431287"/>
                </a:lnTo>
                <a:lnTo>
                  <a:pt x="147729" y="420990"/>
                </a:lnTo>
                <a:lnTo>
                  <a:pt x="102222" y="399640"/>
                </a:lnTo>
                <a:lnTo>
                  <a:pt x="63266" y="368736"/>
                </a:lnTo>
                <a:lnTo>
                  <a:pt x="32362" y="329780"/>
                </a:lnTo>
                <a:lnTo>
                  <a:pt x="11012" y="284273"/>
                </a:lnTo>
                <a:lnTo>
                  <a:pt x="716" y="233716"/>
                </a:lnTo>
                <a:lnTo>
                  <a:pt x="0" y="21600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420549" y="5196225"/>
            <a:ext cx="2298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6437C"/>
                </a:solidFill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62532" y="5201680"/>
            <a:ext cx="400633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5" dirty="0">
                <a:solidFill>
                  <a:srgbClr val="961D66"/>
                </a:solidFill>
                <a:latin typeface="Calibri"/>
                <a:cs typeface="Calibri"/>
              </a:rPr>
              <a:t>D</a:t>
            </a:r>
            <a:r>
              <a:rPr sz="1850" b="1" spc="-35" dirty="0">
                <a:solidFill>
                  <a:srgbClr val="961D66"/>
                </a:solidFill>
                <a:latin typeface="Calibri"/>
                <a:cs typeface="Calibri"/>
              </a:rPr>
              <a:t>a</a:t>
            </a:r>
            <a:r>
              <a:rPr sz="1850" b="1" spc="5" dirty="0">
                <a:solidFill>
                  <a:srgbClr val="961D66"/>
                </a:solidFill>
                <a:latin typeface="Calibri"/>
                <a:cs typeface="Calibri"/>
              </a:rPr>
              <a:t>y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62532" y="1216505"/>
            <a:ext cx="8561465" cy="1046789"/>
          </a:xfrm>
          <a:custGeom>
            <a:avLst/>
            <a:gdLst/>
            <a:ahLst/>
            <a:cxnLst/>
            <a:rect l="l" t="t" r="r" b="b"/>
            <a:pathLst>
              <a:path w="8469630" h="863600">
                <a:moveTo>
                  <a:pt x="8325382" y="0"/>
                </a:moveTo>
                <a:lnTo>
                  <a:pt x="143514" y="0"/>
                </a:lnTo>
                <a:lnTo>
                  <a:pt x="100820" y="6570"/>
                </a:lnTo>
                <a:lnTo>
                  <a:pt x="63254" y="24724"/>
                </a:lnTo>
                <a:lnTo>
                  <a:pt x="32756" y="52518"/>
                </a:lnTo>
                <a:lnTo>
                  <a:pt x="11271" y="88008"/>
                </a:lnTo>
                <a:lnTo>
                  <a:pt x="739" y="129251"/>
                </a:lnTo>
                <a:lnTo>
                  <a:pt x="0" y="720087"/>
                </a:lnTo>
                <a:lnTo>
                  <a:pt x="781" y="734766"/>
                </a:lnTo>
                <a:lnTo>
                  <a:pt x="11425" y="775964"/>
                </a:lnTo>
                <a:lnTo>
                  <a:pt x="33005" y="811390"/>
                </a:lnTo>
                <a:lnTo>
                  <a:pt x="63580" y="839100"/>
                </a:lnTo>
                <a:lnTo>
                  <a:pt x="101206" y="857151"/>
                </a:lnTo>
                <a:lnTo>
                  <a:pt x="143941" y="863600"/>
                </a:lnTo>
                <a:lnTo>
                  <a:pt x="8325788" y="863599"/>
                </a:lnTo>
                <a:lnTo>
                  <a:pt x="8368481" y="857035"/>
                </a:lnTo>
                <a:lnTo>
                  <a:pt x="8406050" y="838886"/>
                </a:lnTo>
                <a:lnTo>
                  <a:pt x="8436550" y="811095"/>
                </a:lnTo>
                <a:lnTo>
                  <a:pt x="8458038" y="775606"/>
                </a:lnTo>
                <a:lnTo>
                  <a:pt x="8468571" y="734362"/>
                </a:lnTo>
                <a:lnTo>
                  <a:pt x="8469311" y="143525"/>
                </a:lnTo>
                <a:lnTo>
                  <a:pt x="8468529" y="128845"/>
                </a:lnTo>
                <a:lnTo>
                  <a:pt x="8457886" y="87645"/>
                </a:lnTo>
                <a:lnTo>
                  <a:pt x="8436306" y="52217"/>
                </a:lnTo>
                <a:lnTo>
                  <a:pt x="8405734" y="24503"/>
                </a:lnTo>
                <a:lnTo>
                  <a:pt x="8368111" y="6449"/>
                </a:lnTo>
                <a:lnTo>
                  <a:pt x="8325382" y="0"/>
                </a:lnTo>
                <a:close/>
              </a:path>
            </a:pathLst>
          </a:custGeom>
          <a:solidFill>
            <a:srgbClr val="961D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8999" y="1307998"/>
            <a:ext cx="8468528" cy="863800"/>
          </a:xfrm>
          <a:custGeom>
            <a:avLst/>
            <a:gdLst/>
            <a:ahLst/>
            <a:cxnLst/>
            <a:rect l="l" t="t" r="r" b="b"/>
            <a:pathLst>
              <a:path w="8469630" h="863600">
                <a:moveTo>
                  <a:pt x="0" y="143941"/>
                </a:moveTo>
                <a:lnTo>
                  <a:pt x="6448" y="101213"/>
                </a:lnTo>
                <a:lnTo>
                  <a:pt x="24498" y="63589"/>
                </a:lnTo>
                <a:lnTo>
                  <a:pt x="52207" y="33013"/>
                </a:lnTo>
                <a:lnTo>
                  <a:pt x="87633" y="11430"/>
                </a:lnTo>
                <a:lnTo>
                  <a:pt x="128834" y="783"/>
                </a:lnTo>
                <a:lnTo>
                  <a:pt x="8325383" y="0"/>
                </a:lnTo>
                <a:lnTo>
                  <a:pt x="8340073" y="740"/>
                </a:lnTo>
                <a:lnTo>
                  <a:pt x="8381316" y="11274"/>
                </a:lnTo>
                <a:lnTo>
                  <a:pt x="8416805" y="32764"/>
                </a:lnTo>
                <a:lnTo>
                  <a:pt x="8444595" y="63265"/>
                </a:lnTo>
                <a:lnTo>
                  <a:pt x="8462745" y="100833"/>
                </a:lnTo>
                <a:lnTo>
                  <a:pt x="8469311" y="143525"/>
                </a:lnTo>
                <a:lnTo>
                  <a:pt x="8469312" y="719670"/>
                </a:lnTo>
                <a:lnTo>
                  <a:pt x="8468571" y="734362"/>
                </a:lnTo>
                <a:lnTo>
                  <a:pt x="8458038" y="775606"/>
                </a:lnTo>
                <a:lnTo>
                  <a:pt x="8436550" y="811095"/>
                </a:lnTo>
                <a:lnTo>
                  <a:pt x="8406050" y="838886"/>
                </a:lnTo>
                <a:lnTo>
                  <a:pt x="8368482" y="857035"/>
                </a:lnTo>
                <a:lnTo>
                  <a:pt x="8325789" y="863599"/>
                </a:lnTo>
                <a:lnTo>
                  <a:pt x="143941" y="863600"/>
                </a:lnTo>
                <a:lnTo>
                  <a:pt x="129249" y="862859"/>
                </a:lnTo>
                <a:lnTo>
                  <a:pt x="88001" y="852327"/>
                </a:lnTo>
                <a:lnTo>
                  <a:pt x="52509" y="830840"/>
                </a:lnTo>
                <a:lnTo>
                  <a:pt x="24717" y="800343"/>
                </a:lnTo>
                <a:lnTo>
                  <a:pt x="6566" y="762777"/>
                </a:lnTo>
                <a:lnTo>
                  <a:pt x="0" y="720087"/>
                </a:lnTo>
                <a:lnTo>
                  <a:pt x="0" y="14394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97959" y="1512898"/>
            <a:ext cx="5773629" cy="615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2605" marR="5080" indent="-510540">
              <a:lnSpc>
                <a:spcPct val="100000"/>
              </a:lnSpc>
            </a:pPr>
            <a:r>
              <a:rPr lang="en-US" sz="2000" b="1" spc="-40" dirty="0" err="1" smtClean="0">
                <a:solidFill>
                  <a:srgbClr val="FFFFFF"/>
                </a:solidFill>
                <a:latin typeface="Arial"/>
                <a:cs typeface="Arial"/>
              </a:rPr>
              <a:t>Vrijeme</a:t>
            </a: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cijacije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ovisi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o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veličini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nfa</a:t>
            </a:r>
            <a:r>
              <a:rPr sz="20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kta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15" baseline="2564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7" baseline="2564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7" baseline="25641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en-US" sz="2000" b="1" spc="-5" dirty="0" err="1">
                <a:solidFill>
                  <a:srgbClr val="FFFFFF"/>
                </a:solidFill>
                <a:latin typeface="Arial"/>
                <a:cs typeface="Arial"/>
              </a:rPr>
              <a:t>Pravilo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20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03687" y="6466213"/>
            <a:ext cx="3612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rom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2012;107:838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847.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868" y="86120"/>
            <a:ext cx="1112946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6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2800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76004A"/>
                </a:solidFill>
                <a:latin typeface="Calibri"/>
                <a:cs typeface="Calibri"/>
              </a:rPr>
              <a:t>201</a:t>
            </a:r>
            <a:r>
              <a:rPr sz="2800" spc="-20" dirty="0">
                <a:solidFill>
                  <a:srgbClr val="76004A"/>
                </a:solidFill>
                <a:latin typeface="Calibri"/>
                <a:cs typeface="Calibri"/>
              </a:rPr>
              <a:t>6</a:t>
            </a:r>
            <a:r>
              <a:rPr sz="2800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76004A"/>
                </a:solidFill>
                <a:latin typeface="Calibri"/>
                <a:cs typeface="Calibri"/>
              </a:rPr>
              <a:t>uidelines:</a:t>
            </a:r>
            <a:r>
              <a:rPr sz="2800" spc="-3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Početak</a:t>
            </a:r>
            <a:r>
              <a:rPr lang="en-US" sz="28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ili</a:t>
            </a:r>
            <a:r>
              <a:rPr lang="en-US" sz="28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nastavak</a:t>
            </a:r>
            <a:r>
              <a:rPr lang="en-US" sz="28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15" dirty="0" err="1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2800" spc="-55" dirty="0" err="1" smtClean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ikoagulacije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kod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pacijenata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s AF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nakon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moždanog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udara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ili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2800" spc="-20" dirty="0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1492" y="2248712"/>
            <a:ext cx="0" cy="2539953"/>
          </a:xfrm>
          <a:custGeom>
            <a:avLst/>
            <a:gdLst/>
            <a:ahLst/>
            <a:cxnLst/>
            <a:rect l="l" t="t" r="r" b="b"/>
            <a:pathLst>
              <a:path h="2539365">
                <a:moveTo>
                  <a:pt x="0" y="0"/>
                </a:moveTo>
                <a:lnTo>
                  <a:pt x="0" y="2538818"/>
                </a:lnTo>
              </a:path>
            </a:pathLst>
          </a:custGeom>
          <a:ln w="253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8004" y="4762711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1492" y="5368905"/>
            <a:ext cx="0" cy="151165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698"/>
                </a:lnTo>
              </a:path>
            </a:pathLst>
          </a:custGeom>
          <a:ln w="25399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8004" y="5494237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9143" y="2248288"/>
            <a:ext cx="8254" cy="2539953"/>
          </a:xfrm>
          <a:custGeom>
            <a:avLst/>
            <a:gdLst/>
            <a:ahLst/>
            <a:cxnLst/>
            <a:rect l="l" t="t" r="r" b="b"/>
            <a:pathLst>
              <a:path w="8254" h="2539365">
                <a:moveTo>
                  <a:pt x="0" y="0"/>
                </a:moveTo>
                <a:lnTo>
                  <a:pt x="8216" y="2539238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792" y="4762509"/>
            <a:ext cx="126983" cy="76853"/>
          </a:xfrm>
          <a:custGeom>
            <a:avLst/>
            <a:gdLst/>
            <a:ahLst/>
            <a:cxnLst/>
            <a:rect l="l" t="t" r="r" b="b"/>
            <a:pathLst>
              <a:path w="127000" h="76835">
                <a:moveTo>
                  <a:pt x="0" y="406"/>
                </a:moveTo>
                <a:lnTo>
                  <a:pt x="63741" y="76403"/>
                </a:lnTo>
                <a:lnTo>
                  <a:pt x="105801" y="25603"/>
                </a:lnTo>
                <a:lnTo>
                  <a:pt x="63576" y="25603"/>
                </a:lnTo>
                <a:lnTo>
                  <a:pt x="0" y="406"/>
                </a:lnTo>
                <a:close/>
              </a:path>
              <a:path w="127000" h="76835">
                <a:moveTo>
                  <a:pt x="126999" y="0"/>
                </a:moveTo>
                <a:lnTo>
                  <a:pt x="63576" y="25603"/>
                </a:lnTo>
                <a:lnTo>
                  <a:pt x="105801" y="25603"/>
                </a:lnTo>
                <a:lnTo>
                  <a:pt x="126999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7116" y="5368905"/>
            <a:ext cx="635" cy="151165"/>
          </a:xfrm>
          <a:custGeom>
            <a:avLst/>
            <a:gdLst/>
            <a:ahLst/>
            <a:cxnLst/>
            <a:rect l="l" t="t" r="r" b="b"/>
            <a:pathLst>
              <a:path w="634" h="151129">
                <a:moveTo>
                  <a:pt x="406" y="0"/>
                </a:moveTo>
                <a:lnTo>
                  <a:pt x="0" y="150710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3688" y="5494073"/>
            <a:ext cx="126983" cy="76853"/>
          </a:xfrm>
          <a:custGeom>
            <a:avLst/>
            <a:gdLst/>
            <a:ahLst/>
            <a:cxnLst/>
            <a:rect l="l" t="t" r="r" b="b"/>
            <a:pathLst>
              <a:path w="127000" h="76835">
                <a:moveTo>
                  <a:pt x="0" y="0"/>
                </a:moveTo>
                <a:lnTo>
                  <a:pt x="63309" y="76365"/>
                </a:lnTo>
                <a:lnTo>
                  <a:pt x="105862" y="25565"/>
                </a:lnTo>
                <a:lnTo>
                  <a:pt x="63436" y="25565"/>
                </a:lnTo>
                <a:lnTo>
                  <a:pt x="0" y="0"/>
                </a:lnTo>
                <a:close/>
              </a:path>
              <a:path w="127000" h="76835">
                <a:moveTo>
                  <a:pt x="127000" y="330"/>
                </a:moveTo>
                <a:lnTo>
                  <a:pt x="63436" y="25565"/>
                </a:lnTo>
                <a:lnTo>
                  <a:pt x="105862" y="25565"/>
                </a:lnTo>
                <a:lnTo>
                  <a:pt x="127000" y="33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0382" y="2254638"/>
            <a:ext cx="0" cy="3029651"/>
          </a:xfrm>
          <a:custGeom>
            <a:avLst/>
            <a:gdLst/>
            <a:ahLst/>
            <a:cxnLst/>
            <a:rect l="l" t="t" r="r" b="b"/>
            <a:pathLst>
              <a:path h="3028950">
                <a:moveTo>
                  <a:pt x="0" y="0"/>
                </a:moveTo>
                <a:lnTo>
                  <a:pt x="0" y="3028823"/>
                </a:lnTo>
              </a:path>
            </a:pathLst>
          </a:custGeom>
          <a:ln w="127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0543" y="5258752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7467" y="1281182"/>
            <a:ext cx="8514876" cy="337898"/>
          </a:xfrm>
          <a:custGeom>
            <a:avLst/>
            <a:gdLst/>
            <a:ahLst/>
            <a:cxnLst/>
            <a:rect l="l" t="t" r="r" b="b"/>
            <a:pathLst>
              <a:path w="8515985" h="337819">
                <a:moveTo>
                  <a:pt x="8481580" y="0"/>
                </a:moveTo>
                <a:lnTo>
                  <a:pt x="22670" y="2047"/>
                </a:lnTo>
                <a:lnTo>
                  <a:pt x="10915" y="9255"/>
                </a:lnTo>
                <a:lnTo>
                  <a:pt x="2938" y="20456"/>
                </a:lnTo>
                <a:lnTo>
                  <a:pt x="0" y="34391"/>
                </a:lnTo>
                <a:lnTo>
                  <a:pt x="2047" y="314755"/>
                </a:lnTo>
                <a:lnTo>
                  <a:pt x="9255" y="326511"/>
                </a:lnTo>
                <a:lnTo>
                  <a:pt x="20456" y="334487"/>
                </a:lnTo>
                <a:lnTo>
                  <a:pt x="34391" y="337426"/>
                </a:lnTo>
                <a:lnTo>
                  <a:pt x="8493296" y="335378"/>
                </a:lnTo>
                <a:lnTo>
                  <a:pt x="8505052" y="328171"/>
                </a:lnTo>
                <a:lnTo>
                  <a:pt x="8513031" y="316970"/>
                </a:lnTo>
                <a:lnTo>
                  <a:pt x="8515972" y="303034"/>
                </a:lnTo>
                <a:lnTo>
                  <a:pt x="8513923" y="22670"/>
                </a:lnTo>
                <a:lnTo>
                  <a:pt x="8506712" y="10915"/>
                </a:lnTo>
                <a:lnTo>
                  <a:pt x="8495510" y="2938"/>
                </a:lnTo>
                <a:lnTo>
                  <a:pt x="84815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96761" y="1365755"/>
            <a:ext cx="835487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 AF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ke: 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lee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43437" y="1904614"/>
            <a:ext cx="919360" cy="344250"/>
          </a:xfrm>
          <a:custGeom>
            <a:avLst/>
            <a:gdLst/>
            <a:ahLst/>
            <a:cxnLst/>
            <a:rect l="l" t="t" r="r" b="b"/>
            <a:pathLst>
              <a:path w="919480" h="344169">
                <a:moveTo>
                  <a:pt x="873658" y="0"/>
                </a:moveTo>
                <a:lnTo>
                  <a:pt x="44319" y="23"/>
                </a:lnTo>
                <a:lnTo>
                  <a:pt x="8514" y="19193"/>
                </a:lnTo>
                <a:lnTo>
                  <a:pt x="0" y="45796"/>
                </a:lnTo>
                <a:lnTo>
                  <a:pt x="23" y="299277"/>
                </a:lnTo>
                <a:lnTo>
                  <a:pt x="19201" y="335085"/>
                </a:lnTo>
                <a:lnTo>
                  <a:pt x="45796" y="343598"/>
                </a:lnTo>
                <a:lnTo>
                  <a:pt x="875156" y="343574"/>
                </a:lnTo>
                <a:lnTo>
                  <a:pt x="910956" y="324390"/>
                </a:lnTo>
                <a:lnTo>
                  <a:pt x="919467" y="297789"/>
                </a:lnTo>
                <a:lnTo>
                  <a:pt x="919443" y="44308"/>
                </a:lnTo>
                <a:lnTo>
                  <a:pt x="900262" y="8509"/>
                </a:lnTo>
                <a:lnTo>
                  <a:pt x="87365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51969" y="1979821"/>
            <a:ext cx="30222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16489" y="5326839"/>
            <a:ext cx="1387294" cy="675796"/>
          </a:xfrm>
          <a:custGeom>
            <a:avLst/>
            <a:gdLst/>
            <a:ahLst/>
            <a:cxnLst/>
            <a:rect l="l" t="t" r="r" b="b"/>
            <a:pathLst>
              <a:path w="1387475" h="675639">
                <a:moveTo>
                  <a:pt x="0" y="90004"/>
                </a:moveTo>
                <a:lnTo>
                  <a:pt x="10003" y="48726"/>
                </a:lnTo>
                <a:lnTo>
                  <a:pt x="36698" y="17476"/>
                </a:lnTo>
                <a:lnTo>
                  <a:pt x="75117" y="1225"/>
                </a:lnTo>
                <a:lnTo>
                  <a:pt x="1296860" y="0"/>
                </a:lnTo>
                <a:lnTo>
                  <a:pt x="1311427" y="1172"/>
                </a:lnTo>
                <a:lnTo>
                  <a:pt x="1349915" y="17292"/>
                </a:lnTo>
                <a:lnTo>
                  <a:pt x="1376717" y="48447"/>
                </a:lnTo>
                <a:lnTo>
                  <a:pt x="1386864" y="89669"/>
                </a:lnTo>
                <a:lnTo>
                  <a:pt x="1386865" y="585190"/>
                </a:lnTo>
                <a:lnTo>
                  <a:pt x="1385692" y="599757"/>
                </a:lnTo>
                <a:lnTo>
                  <a:pt x="1369573" y="638245"/>
                </a:lnTo>
                <a:lnTo>
                  <a:pt x="1338417" y="665047"/>
                </a:lnTo>
                <a:lnTo>
                  <a:pt x="1297195" y="675194"/>
                </a:lnTo>
                <a:lnTo>
                  <a:pt x="90004" y="675195"/>
                </a:lnTo>
                <a:lnTo>
                  <a:pt x="75437" y="674022"/>
                </a:lnTo>
                <a:lnTo>
                  <a:pt x="36949" y="657903"/>
                </a:lnTo>
                <a:lnTo>
                  <a:pt x="10147" y="626747"/>
                </a:lnTo>
                <a:lnTo>
                  <a:pt x="0" y="585525"/>
                </a:lnTo>
                <a:lnTo>
                  <a:pt x="0" y="90004"/>
                </a:lnTo>
                <a:close/>
              </a:path>
            </a:pathLst>
          </a:custGeom>
          <a:ln w="19049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50626" y="5418433"/>
            <a:ext cx="1115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 d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86724" y="1904614"/>
            <a:ext cx="2127608" cy="344250"/>
          </a:xfrm>
          <a:custGeom>
            <a:avLst/>
            <a:gdLst/>
            <a:ahLst/>
            <a:cxnLst/>
            <a:rect l="l" t="t" r="r" b="b"/>
            <a:pathLst>
              <a:path w="2127885" h="344169">
                <a:moveTo>
                  <a:pt x="2081796" y="0"/>
                </a:moveTo>
                <a:lnTo>
                  <a:pt x="44319" y="23"/>
                </a:lnTo>
                <a:lnTo>
                  <a:pt x="8514" y="19193"/>
                </a:lnTo>
                <a:lnTo>
                  <a:pt x="0" y="45796"/>
                </a:lnTo>
                <a:lnTo>
                  <a:pt x="23" y="299277"/>
                </a:lnTo>
                <a:lnTo>
                  <a:pt x="19201" y="335085"/>
                </a:lnTo>
                <a:lnTo>
                  <a:pt x="45796" y="343598"/>
                </a:lnTo>
                <a:lnTo>
                  <a:pt x="2083284" y="343574"/>
                </a:lnTo>
                <a:lnTo>
                  <a:pt x="2119083" y="324393"/>
                </a:lnTo>
                <a:lnTo>
                  <a:pt x="2127592" y="297789"/>
                </a:lnTo>
                <a:lnTo>
                  <a:pt x="2127569" y="44318"/>
                </a:lnTo>
                <a:lnTo>
                  <a:pt x="2108399" y="8511"/>
                </a:lnTo>
                <a:lnTo>
                  <a:pt x="20817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0337" y="5328618"/>
            <a:ext cx="1440627" cy="675796"/>
          </a:xfrm>
          <a:custGeom>
            <a:avLst/>
            <a:gdLst/>
            <a:ahLst/>
            <a:cxnLst/>
            <a:rect l="l" t="t" r="r" b="b"/>
            <a:pathLst>
              <a:path w="1440814" h="675639">
                <a:moveTo>
                  <a:pt x="0" y="90004"/>
                </a:moveTo>
                <a:lnTo>
                  <a:pt x="10003" y="48726"/>
                </a:lnTo>
                <a:lnTo>
                  <a:pt x="36698" y="17476"/>
                </a:lnTo>
                <a:lnTo>
                  <a:pt x="75117" y="1225"/>
                </a:lnTo>
                <a:lnTo>
                  <a:pt x="1350276" y="0"/>
                </a:lnTo>
                <a:lnTo>
                  <a:pt x="1364843" y="1172"/>
                </a:lnTo>
                <a:lnTo>
                  <a:pt x="1403331" y="17292"/>
                </a:lnTo>
                <a:lnTo>
                  <a:pt x="1430134" y="48447"/>
                </a:lnTo>
                <a:lnTo>
                  <a:pt x="1440280" y="89669"/>
                </a:lnTo>
                <a:lnTo>
                  <a:pt x="1440281" y="585190"/>
                </a:lnTo>
                <a:lnTo>
                  <a:pt x="1439108" y="599757"/>
                </a:lnTo>
                <a:lnTo>
                  <a:pt x="1422989" y="638245"/>
                </a:lnTo>
                <a:lnTo>
                  <a:pt x="1391833" y="665047"/>
                </a:lnTo>
                <a:lnTo>
                  <a:pt x="1350611" y="675194"/>
                </a:lnTo>
                <a:lnTo>
                  <a:pt x="90004" y="675195"/>
                </a:lnTo>
                <a:lnTo>
                  <a:pt x="75437" y="674022"/>
                </a:lnTo>
                <a:lnTo>
                  <a:pt x="36949" y="657903"/>
                </a:lnTo>
                <a:lnTo>
                  <a:pt x="10147" y="626747"/>
                </a:lnTo>
                <a:lnTo>
                  <a:pt x="0" y="585525"/>
                </a:lnTo>
                <a:lnTo>
                  <a:pt x="0" y="90004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34088" y="1905038"/>
            <a:ext cx="2714907" cy="344250"/>
          </a:xfrm>
          <a:custGeom>
            <a:avLst/>
            <a:gdLst/>
            <a:ahLst/>
            <a:cxnLst/>
            <a:rect l="l" t="t" r="r" b="b"/>
            <a:pathLst>
              <a:path w="2715259" h="344169">
                <a:moveTo>
                  <a:pt x="2669362" y="0"/>
                </a:moveTo>
                <a:lnTo>
                  <a:pt x="44319" y="23"/>
                </a:lnTo>
                <a:lnTo>
                  <a:pt x="8514" y="19193"/>
                </a:lnTo>
                <a:lnTo>
                  <a:pt x="0" y="45796"/>
                </a:lnTo>
                <a:lnTo>
                  <a:pt x="23" y="299277"/>
                </a:lnTo>
                <a:lnTo>
                  <a:pt x="19201" y="335085"/>
                </a:lnTo>
                <a:lnTo>
                  <a:pt x="45796" y="343598"/>
                </a:lnTo>
                <a:lnTo>
                  <a:pt x="2670849" y="343574"/>
                </a:lnTo>
                <a:lnTo>
                  <a:pt x="2706649" y="324393"/>
                </a:lnTo>
                <a:lnTo>
                  <a:pt x="2715158" y="297789"/>
                </a:lnTo>
                <a:lnTo>
                  <a:pt x="2715135" y="44318"/>
                </a:lnTo>
                <a:lnTo>
                  <a:pt x="2695965" y="8511"/>
                </a:lnTo>
                <a:lnTo>
                  <a:pt x="266936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4088" y="5570459"/>
            <a:ext cx="2714907" cy="423643"/>
          </a:xfrm>
          <a:custGeom>
            <a:avLst/>
            <a:gdLst/>
            <a:ahLst/>
            <a:cxnLst/>
            <a:rect l="l" t="t" r="r" b="b"/>
            <a:pathLst>
              <a:path w="2715259" h="423545">
                <a:moveTo>
                  <a:pt x="0" y="56426"/>
                </a:moveTo>
                <a:lnTo>
                  <a:pt x="15168" y="17930"/>
                </a:lnTo>
                <a:lnTo>
                  <a:pt x="52247" y="152"/>
                </a:lnTo>
                <a:lnTo>
                  <a:pt x="2658732" y="0"/>
                </a:lnTo>
                <a:lnTo>
                  <a:pt x="2673085" y="1841"/>
                </a:lnTo>
                <a:lnTo>
                  <a:pt x="2706079" y="25717"/>
                </a:lnTo>
                <a:lnTo>
                  <a:pt x="2715158" y="366890"/>
                </a:lnTo>
                <a:lnTo>
                  <a:pt x="2713316" y="381243"/>
                </a:lnTo>
                <a:lnTo>
                  <a:pt x="2689440" y="414237"/>
                </a:lnTo>
                <a:lnTo>
                  <a:pt x="56426" y="423316"/>
                </a:lnTo>
                <a:lnTo>
                  <a:pt x="42072" y="421474"/>
                </a:lnTo>
                <a:lnTo>
                  <a:pt x="9078" y="397598"/>
                </a:lnTo>
                <a:lnTo>
                  <a:pt x="0" y="56426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4088" y="4838926"/>
            <a:ext cx="2714907" cy="543051"/>
          </a:xfrm>
          <a:custGeom>
            <a:avLst/>
            <a:gdLst/>
            <a:ahLst/>
            <a:cxnLst/>
            <a:rect l="l" t="t" r="r" b="b"/>
            <a:pathLst>
              <a:path w="2715259" h="542925">
                <a:moveTo>
                  <a:pt x="0" y="72326"/>
                </a:moveTo>
                <a:lnTo>
                  <a:pt x="12196" y="32121"/>
                </a:lnTo>
                <a:lnTo>
                  <a:pt x="43654" y="5906"/>
                </a:lnTo>
                <a:lnTo>
                  <a:pt x="2642844" y="0"/>
                </a:lnTo>
                <a:lnTo>
                  <a:pt x="2657326" y="1450"/>
                </a:lnTo>
                <a:lnTo>
                  <a:pt x="2693719" y="20926"/>
                </a:lnTo>
                <a:lnTo>
                  <a:pt x="2713552" y="57098"/>
                </a:lnTo>
                <a:lnTo>
                  <a:pt x="2715158" y="470230"/>
                </a:lnTo>
                <a:lnTo>
                  <a:pt x="2713708" y="484712"/>
                </a:lnTo>
                <a:lnTo>
                  <a:pt x="2694238" y="521111"/>
                </a:lnTo>
                <a:lnTo>
                  <a:pt x="2658071" y="540950"/>
                </a:lnTo>
                <a:lnTo>
                  <a:pt x="72326" y="542556"/>
                </a:lnTo>
                <a:lnTo>
                  <a:pt x="57845" y="541106"/>
                </a:lnTo>
                <a:lnTo>
                  <a:pt x="21448" y="521633"/>
                </a:lnTo>
                <a:lnTo>
                  <a:pt x="1608" y="485466"/>
                </a:lnTo>
                <a:lnTo>
                  <a:pt x="0" y="72326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4857" y="2372210"/>
            <a:ext cx="8003133" cy="2245880"/>
          </a:xfrm>
          <a:custGeom>
            <a:avLst/>
            <a:gdLst/>
            <a:ahLst/>
            <a:cxnLst/>
            <a:rect l="l" t="t" r="r" b="b"/>
            <a:pathLst>
              <a:path w="8004175" h="2245360">
                <a:moveTo>
                  <a:pt x="7947748" y="0"/>
                </a:moveTo>
                <a:lnTo>
                  <a:pt x="52472" y="113"/>
                </a:lnTo>
                <a:lnTo>
                  <a:pt x="15253" y="17625"/>
                </a:lnTo>
                <a:lnTo>
                  <a:pt x="0" y="56070"/>
                </a:lnTo>
                <a:lnTo>
                  <a:pt x="113" y="2192316"/>
                </a:lnTo>
                <a:lnTo>
                  <a:pt x="17630" y="2229534"/>
                </a:lnTo>
                <a:lnTo>
                  <a:pt x="56070" y="2244788"/>
                </a:lnTo>
                <a:lnTo>
                  <a:pt x="7951347" y="2244674"/>
                </a:lnTo>
                <a:lnTo>
                  <a:pt x="7988565" y="2227158"/>
                </a:lnTo>
                <a:lnTo>
                  <a:pt x="8003819" y="2188718"/>
                </a:lnTo>
                <a:lnTo>
                  <a:pt x="8003705" y="52470"/>
                </a:lnTo>
                <a:lnTo>
                  <a:pt x="7986189" y="15249"/>
                </a:lnTo>
                <a:lnTo>
                  <a:pt x="7947748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7893" y="2751457"/>
            <a:ext cx="3431600" cy="189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0289" y="2776475"/>
            <a:ext cx="3305380" cy="1761897"/>
          </a:xfrm>
          <a:custGeom>
            <a:avLst/>
            <a:gdLst/>
            <a:ahLst/>
            <a:cxnLst/>
            <a:rect l="l" t="t" r="r" b="b"/>
            <a:pathLst>
              <a:path w="3305810" h="1761489">
                <a:moveTo>
                  <a:pt x="3253511" y="0"/>
                </a:moveTo>
                <a:lnTo>
                  <a:pt x="40477" y="1320"/>
                </a:lnTo>
                <a:lnTo>
                  <a:pt x="7570" y="25106"/>
                </a:lnTo>
                <a:lnTo>
                  <a:pt x="0" y="52197"/>
                </a:lnTo>
                <a:lnTo>
                  <a:pt x="1320" y="1720707"/>
                </a:lnTo>
                <a:lnTo>
                  <a:pt x="25106" y="1753614"/>
                </a:lnTo>
                <a:lnTo>
                  <a:pt x="52197" y="1761185"/>
                </a:lnTo>
                <a:lnTo>
                  <a:pt x="3265230" y="1759864"/>
                </a:lnTo>
                <a:lnTo>
                  <a:pt x="3298137" y="1736078"/>
                </a:lnTo>
                <a:lnTo>
                  <a:pt x="3305708" y="1708988"/>
                </a:lnTo>
                <a:lnTo>
                  <a:pt x="3304387" y="40477"/>
                </a:lnTo>
                <a:lnTo>
                  <a:pt x="3280601" y="7570"/>
                </a:lnTo>
                <a:lnTo>
                  <a:pt x="3253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0289" y="2776475"/>
            <a:ext cx="3305380" cy="1761897"/>
          </a:xfrm>
          <a:custGeom>
            <a:avLst/>
            <a:gdLst/>
            <a:ahLst/>
            <a:cxnLst/>
            <a:rect l="l" t="t" r="r" b="b"/>
            <a:pathLst>
              <a:path w="3305810" h="1761489">
                <a:moveTo>
                  <a:pt x="0" y="52197"/>
                </a:moveTo>
                <a:lnTo>
                  <a:pt x="16213" y="14384"/>
                </a:lnTo>
                <a:lnTo>
                  <a:pt x="3253511" y="0"/>
                </a:lnTo>
                <a:lnTo>
                  <a:pt x="3267814" y="1983"/>
                </a:lnTo>
                <a:lnTo>
                  <a:pt x="3299435" y="27364"/>
                </a:lnTo>
                <a:lnTo>
                  <a:pt x="3305708" y="1708988"/>
                </a:lnTo>
                <a:lnTo>
                  <a:pt x="3303724" y="1723291"/>
                </a:lnTo>
                <a:lnTo>
                  <a:pt x="3278343" y="1754911"/>
                </a:lnTo>
                <a:lnTo>
                  <a:pt x="52197" y="1761185"/>
                </a:lnTo>
                <a:lnTo>
                  <a:pt x="37893" y="1759201"/>
                </a:lnTo>
                <a:lnTo>
                  <a:pt x="6273" y="1733820"/>
                </a:lnTo>
                <a:lnTo>
                  <a:pt x="0" y="52197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729" y="2751457"/>
            <a:ext cx="3954264" cy="1887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1396" y="2757556"/>
            <a:ext cx="3579409" cy="173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44022" y="2776475"/>
            <a:ext cx="3828552" cy="1761897"/>
          </a:xfrm>
          <a:custGeom>
            <a:avLst/>
            <a:gdLst/>
            <a:ahLst/>
            <a:cxnLst/>
            <a:rect l="l" t="t" r="r" b="b"/>
            <a:pathLst>
              <a:path w="3829050" h="1761489">
                <a:moveTo>
                  <a:pt x="3776472" y="0"/>
                </a:moveTo>
                <a:lnTo>
                  <a:pt x="40477" y="1320"/>
                </a:lnTo>
                <a:lnTo>
                  <a:pt x="7570" y="25106"/>
                </a:lnTo>
                <a:lnTo>
                  <a:pt x="0" y="52197"/>
                </a:lnTo>
                <a:lnTo>
                  <a:pt x="1320" y="1720707"/>
                </a:lnTo>
                <a:lnTo>
                  <a:pt x="25106" y="1753614"/>
                </a:lnTo>
                <a:lnTo>
                  <a:pt x="52197" y="1761185"/>
                </a:lnTo>
                <a:lnTo>
                  <a:pt x="3788200" y="1759862"/>
                </a:lnTo>
                <a:lnTo>
                  <a:pt x="3821109" y="1736075"/>
                </a:lnTo>
                <a:lnTo>
                  <a:pt x="3828681" y="1708988"/>
                </a:lnTo>
                <a:lnTo>
                  <a:pt x="3827358" y="40468"/>
                </a:lnTo>
                <a:lnTo>
                  <a:pt x="3803562" y="7568"/>
                </a:lnTo>
                <a:lnTo>
                  <a:pt x="3776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4022" y="2776475"/>
            <a:ext cx="3828552" cy="1761897"/>
          </a:xfrm>
          <a:custGeom>
            <a:avLst/>
            <a:gdLst/>
            <a:ahLst/>
            <a:cxnLst/>
            <a:rect l="l" t="t" r="r" b="b"/>
            <a:pathLst>
              <a:path w="3829050" h="1761489">
                <a:moveTo>
                  <a:pt x="0" y="52197"/>
                </a:moveTo>
                <a:lnTo>
                  <a:pt x="16213" y="14384"/>
                </a:lnTo>
                <a:lnTo>
                  <a:pt x="3776472" y="0"/>
                </a:lnTo>
                <a:lnTo>
                  <a:pt x="3790774" y="1983"/>
                </a:lnTo>
                <a:lnTo>
                  <a:pt x="3822402" y="27358"/>
                </a:lnTo>
                <a:lnTo>
                  <a:pt x="3828681" y="1708988"/>
                </a:lnTo>
                <a:lnTo>
                  <a:pt x="3826697" y="1723290"/>
                </a:lnTo>
                <a:lnTo>
                  <a:pt x="3801313" y="1754908"/>
                </a:lnTo>
                <a:lnTo>
                  <a:pt x="52197" y="1761185"/>
                </a:lnTo>
                <a:lnTo>
                  <a:pt x="37893" y="1759201"/>
                </a:lnTo>
                <a:lnTo>
                  <a:pt x="6273" y="1733820"/>
                </a:lnTo>
                <a:lnTo>
                  <a:pt x="0" y="52197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90872" y="1904614"/>
            <a:ext cx="2417130" cy="344250"/>
          </a:xfrm>
          <a:custGeom>
            <a:avLst/>
            <a:gdLst/>
            <a:ahLst/>
            <a:cxnLst/>
            <a:rect l="l" t="t" r="r" b="b"/>
            <a:pathLst>
              <a:path w="2417445" h="344169">
                <a:moveTo>
                  <a:pt x="2371051" y="0"/>
                </a:moveTo>
                <a:lnTo>
                  <a:pt x="44319" y="23"/>
                </a:lnTo>
                <a:lnTo>
                  <a:pt x="8514" y="19193"/>
                </a:lnTo>
                <a:lnTo>
                  <a:pt x="0" y="45796"/>
                </a:lnTo>
                <a:lnTo>
                  <a:pt x="23" y="299277"/>
                </a:lnTo>
                <a:lnTo>
                  <a:pt x="19201" y="335085"/>
                </a:lnTo>
                <a:lnTo>
                  <a:pt x="45796" y="343598"/>
                </a:lnTo>
                <a:lnTo>
                  <a:pt x="2372549" y="343574"/>
                </a:lnTo>
                <a:lnTo>
                  <a:pt x="2408349" y="324390"/>
                </a:lnTo>
                <a:lnTo>
                  <a:pt x="2416860" y="297789"/>
                </a:lnTo>
                <a:lnTo>
                  <a:pt x="2416837" y="44308"/>
                </a:lnTo>
                <a:lnTo>
                  <a:pt x="2397655" y="8509"/>
                </a:lnTo>
                <a:lnTo>
                  <a:pt x="23710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32263" y="1979822"/>
            <a:ext cx="7454564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70815">
              <a:lnSpc>
                <a:spcPct val="100000"/>
              </a:lnSpc>
              <a:tabLst>
                <a:tab pos="2450465" algn="l"/>
                <a:tab pos="5291455" algn="l"/>
              </a:tabLst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ild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&lt;8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45" dirty="0">
                <a:latin typeface="Calibri"/>
                <a:cs typeface="Calibri"/>
              </a:rPr>
              <a:t>M</a:t>
            </a:r>
            <a:r>
              <a:rPr sz="1600" b="1" spc="-30" dirty="0">
                <a:latin typeface="Calibri"/>
                <a:cs typeface="Calibri"/>
              </a:rPr>
              <a:t>o</a:t>
            </a:r>
            <a:r>
              <a:rPr sz="1600" b="1" spc="-4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75" dirty="0">
                <a:latin typeface="Calibri"/>
                <a:cs typeface="Calibri"/>
              </a:rPr>
              <a:t>r</a:t>
            </a:r>
            <a:r>
              <a:rPr sz="1600" b="1" spc="-45" dirty="0">
                <a:latin typeface="Calibri"/>
                <a:cs typeface="Calibri"/>
              </a:rPr>
              <a:t>a</a:t>
            </a:r>
            <a:r>
              <a:rPr sz="1600" b="1" spc="-6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65" dirty="0">
                <a:latin typeface="Calibri"/>
                <a:cs typeface="Calibri"/>
              </a:rPr>
              <a:t>r</a:t>
            </a:r>
            <a:r>
              <a:rPr sz="1600" b="1" spc="-30" dirty="0">
                <a:latin typeface="Calibri"/>
                <a:cs typeface="Calibri"/>
              </a:rPr>
              <a:t>o</a:t>
            </a:r>
            <a:r>
              <a:rPr sz="1600" b="1" spc="-80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(</a:t>
            </a:r>
            <a:r>
              <a:rPr sz="1600" spc="-4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H</a:t>
            </a:r>
            <a:r>
              <a:rPr sz="1600" spc="-40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8–15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≥16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itio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urin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lay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70925" y="5420211"/>
            <a:ext cx="11371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 d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4957" y="5652213"/>
            <a:ext cx="22526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6 d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4834" y="4915814"/>
            <a:ext cx="22920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</a:pPr>
            <a:r>
              <a:rPr sz="1400" b="1" spc="-40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alu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hae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ag</a:t>
            </a:r>
            <a:r>
              <a:rPr sz="1400" b="1" dirty="0">
                <a:latin typeface="Calibri"/>
                <a:cs typeface="Calibri"/>
              </a:rPr>
              <a:t>ic 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-25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ion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7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/M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6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14304" y="2846511"/>
            <a:ext cx="72698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36695" algn="l"/>
              </a:tabLst>
            </a:pP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Fac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ors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ou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ing</a:t>
            </a:r>
            <a:r>
              <a:rPr sz="1400" b="1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ly</a:t>
            </a:r>
            <a:r>
              <a:rPr sz="1400" b="1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ini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ia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AC:	Fac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ors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ou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ing</a:t>
            </a:r>
            <a:r>
              <a:rPr sz="1400" b="1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dela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ini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ia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AC: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14306" y="3035837"/>
            <a:ext cx="3118079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ts val="1290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w</a:t>
            </a:r>
            <a:r>
              <a:rPr sz="11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NIHS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(&lt;8)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/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infar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agin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Hig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ris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k,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.g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.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ardia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nd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sc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ga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tom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 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ry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ha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rrhagi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89542" y="3999754"/>
            <a:ext cx="89650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60"/>
              </a:lnSpc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Clini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able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89543" y="4318240"/>
            <a:ext cx="161078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ess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38039" y="3035836"/>
            <a:ext cx="3009508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ts val="1290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Hig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NIHS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(≥8)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arg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/m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brai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infar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agin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ga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tom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aj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urgi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23285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13276" y="3522795"/>
            <a:ext cx="1719356" cy="80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4800"/>
              </a:lnSpc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ry Ha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rrhagi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gi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able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5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15015" y="5570459"/>
            <a:ext cx="2584114" cy="423643"/>
          </a:xfrm>
          <a:custGeom>
            <a:avLst/>
            <a:gdLst/>
            <a:ahLst/>
            <a:cxnLst/>
            <a:rect l="l" t="t" r="r" b="b"/>
            <a:pathLst>
              <a:path w="2584450" h="423545">
                <a:moveTo>
                  <a:pt x="0" y="56426"/>
                </a:moveTo>
                <a:lnTo>
                  <a:pt x="15168" y="17930"/>
                </a:lnTo>
                <a:lnTo>
                  <a:pt x="52247" y="152"/>
                </a:lnTo>
                <a:lnTo>
                  <a:pt x="2527846" y="0"/>
                </a:lnTo>
                <a:lnTo>
                  <a:pt x="2542199" y="1841"/>
                </a:lnTo>
                <a:lnTo>
                  <a:pt x="2575193" y="25717"/>
                </a:lnTo>
                <a:lnTo>
                  <a:pt x="2584272" y="366890"/>
                </a:lnTo>
                <a:lnTo>
                  <a:pt x="2582430" y="381243"/>
                </a:lnTo>
                <a:lnTo>
                  <a:pt x="2558554" y="414237"/>
                </a:lnTo>
                <a:lnTo>
                  <a:pt x="56426" y="423316"/>
                </a:lnTo>
                <a:lnTo>
                  <a:pt x="42072" y="421474"/>
                </a:lnTo>
                <a:lnTo>
                  <a:pt x="9078" y="397598"/>
                </a:lnTo>
                <a:lnTo>
                  <a:pt x="0" y="56426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023590" y="5652213"/>
            <a:ext cx="23682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 d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15553" y="4838925"/>
            <a:ext cx="2584114" cy="543051"/>
          </a:xfrm>
          <a:custGeom>
            <a:avLst/>
            <a:gdLst/>
            <a:ahLst/>
            <a:cxnLst/>
            <a:rect l="l" t="t" r="r" b="b"/>
            <a:pathLst>
              <a:path w="2584450" h="542925">
                <a:moveTo>
                  <a:pt x="0" y="72326"/>
                </a:moveTo>
                <a:lnTo>
                  <a:pt x="12196" y="32121"/>
                </a:lnTo>
                <a:lnTo>
                  <a:pt x="43654" y="5906"/>
                </a:lnTo>
                <a:lnTo>
                  <a:pt x="2511945" y="0"/>
                </a:lnTo>
                <a:lnTo>
                  <a:pt x="2526426" y="1450"/>
                </a:lnTo>
                <a:lnTo>
                  <a:pt x="2562823" y="20922"/>
                </a:lnTo>
                <a:lnTo>
                  <a:pt x="2582664" y="57090"/>
                </a:lnTo>
                <a:lnTo>
                  <a:pt x="2584272" y="470230"/>
                </a:lnTo>
                <a:lnTo>
                  <a:pt x="2582821" y="484710"/>
                </a:lnTo>
                <a:lnTo>
                  <a:pt x="2563349" y="521107"/>
                </a:lnTo>
                <a:lnTo>
                  <a:pt x="2527182" y="540948"/>
                </a:lnTo>
                <a:lnTo>
                  <a:pt x="72326" y="542556"/>
                </a:lnTo>
                <a:lnTo>
                  <a:pt x="57845" y="541106"/>
                </a:lnTo>
                <a:lnTo>
                  <a:pt x="21448" y="521633"/>
                </a:lnTo>
                <a:lnTo>
                  <a:pt x="1608" y="485466"/>
                </a:lnTo>
                <a:lnTo>
                  <a:pt x="0" y="72326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16090" y="4915814"/>
            <a:ext cx="23822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</a:pPr>
            <a:r>
              <a:rPr sz="1400" b="1" spc="-40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alu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hae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ag</a:t>
            </a:r>
            <a:r>
              <a:rPr sz="1400" b="1" dirty="0">
                <a:latin typeface="Calibri"/>
                <a:cs typeface="Calibri"/>
              </a:rPr>
              <a:t>ic 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-25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ion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7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/M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12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5120" y="5407727"/>
            <a:ext cx="4844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03109" y="1618691"/>
            <a:ext cx="3872361" cy="235640"/>
          </a:xfrm>
          <a:custGeom>
            <a:avLst/>
            <a:gdLst/>
            <a:ahLst/>
            <a:cxnLst/>
            <a:rect l="l" t="t" r="r" b="b"/>
            <a:pathLst>
              <a:path w="3872865" h="235585">
                <a:moveTo>
                  <a:pt x="3872293" y="0"/>
                </a:moveTo>
                <a:lnTo>
                  <a:pt x="3872293" y="142925"/>
                </a:lnTo>
                <a:lnTo>
                  <a:pt x="0" y="142925"/>
                </a:lnTo>
                <a:lnTo>
                  <a:pt x="0" y="235051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39622" y="1828391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74896" y="1618690"/>
            <a:ext cx="3024746" cy="235640"/>
          </a:xfrm>
          <a:custGeom>
            <a:avLst/>
            <a:gdLst/>
            <a:ahLst/>
            <a:cxnLst/>
            <a:rect l="l" t="t" r="r" b="b"/>
            <a:pathLst>
              <a:path w="3025140" h="235585">
                <a:moveTo>
                  <a:pt x="0" y="0"/>
                </a:moveTo>
                <a:lnTo>
                  <a:pt x="0" y="142925"/>
                </a:lnTo>
                <a:lnTo>
                  <a:pt x="3024644" y="142925"/>
                </a:lnTo>
                <a:lnTo>
                  <a:pt x="3024644" y="235051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35648" y="1828389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0375" y="1618691"/>
            <a:ext cx="2224750" cy="235640"/>
          </a:xfrm>
          <a:custGeom>
            <a:avLst/>
            <a:gdLst/>
            <a:ahLst/>
            <a:cxnLst/>
            <a:rect l="l" t="t" r="r" b="b"/>
            <a:pathLst>
              <a:path w="2225040" h="235585">
                <a:moveTo>
                  <a:pt x="2224811" y="0"/>
                </a:moveTo>
                <a:lnTo>
                  <a:pt x="2224811" y="142925"/>
                </a:lnTo>
                <a:lnTo>
                  <a:pt x="0" y="142925"/>
                </a:lnTo>
                <a:lnTo>
                  <a:pt x="0" y="235051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86892" y="1828391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74899" y="1618690"/>
            <a:ext cx="316824" cy="235640"/>
          </a:xfrm>
          <a:custGeom>
            <a:avLst/>
            <a:gdLst/>
            <a:ahLst/>
            <a:cxnLst/>
            <a:rect l="l" t="t" r="r" b="b"/>
            <a:pathLst>
              <a:path w="316864" h="235585">
                <a:moveTo>
                  <a:pt x="0" y="0"/>
                </a:moveTo>
                <a:lnTo>
                  <a:pt x="0" y="143141"/>
                </a:lnTo>
                <a:lnTo>
                  <a:pt x="316636" y="143141"/>
                </a:lnTo>
                <a:lnTo>
                  <a:pt x="316636" y="235470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27998" y="1828814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03113" y="2248288"/>
            <a:ext cx="6984" cy="3027746"/>
          </a:xfrm>
          <a:custGeom>
            <a:avLst/>
            <a:gdLst/>
            <a:ahLst/>
            <a:cxnLst/>
            <a:rect l="l" t="t" r="r" b="b"/>
            <a:pathLst>
              <a:path w="6985" h="3027045">
                <a:moveTo>
                  <a:pt x="0" y="0"/>
                </a:moveTo>
                <a:lnTo>
                  <a:pt x="6604" y="3027045"/>
                </a:lnTo>
              </a:path>
            </a:pathLst>
          </a:custGeom>
          <a:ln w="2540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46182" y="5250484"/>
            <a:ext cx="126983" cy="76853"/>
          </a:xfrm>
          <a:custGeom>
            <a:avLst/>
            <a:gdLst/>
            <a:ahLst/>
            <a:cxnLst/>
            <a:rect l="l" t="t" r="r" b="b"/>
            <a:pathLst>
              <a:path w="127000" h="76835">
                <a:moveTo>
                  <a:pt x="0" y="279"/>
                </a:moveTo>
                <a:lnTo>
                  <a:pt x="63665" y="76339"/>
                </a:lnTo>
                <a:lnTo>
                  <a:pt x="105811" y="25539"/>
                </a:lnTo>
                <a:lnTo>
                  <a:pt x="63550" y="25539"/>
                </a:lnTo>
                <a:lnTo>
                  <a:pt x="0" y="279"/>
                </a:lnTo>
                <a:close/>
              </a:path>
              <a:path w="127000" h="76835">
                <a:moveTo>
                  <a:pt x="126999" y="0"/>
                </a:moveTo>
                <a:lnTo>
                  <a:pt x="63550" y="25539"/>
                </a:lnTo>
                <a:lnTo>
                  <a:pt x="105811" y="25539"/>
                </a:lnTo>
                <a:lnTo>
                  <a:pt x="126999" y="0"/>
                </a:lnTo>
                <a:close/>
              </a:path>
            </a:pathLst>
          </a:custGeom>
          <a:solidFill>
            <a:srgbClr val="9D9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944838" y="5965704"/>
            <a:ext cx="2151100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K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cho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2016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93984" y="6438866"/>
            <a:ext cx="38698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ompu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omo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MRI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magn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onan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mag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21267" y="6466250"/>
            <a:ext cx="31942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Ki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2016;37:2893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2962.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8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2310" y="1"/>
            <a:ext cx="11041227" cy="1047733"/>
          </a:xfrm>
          <a:prstGeom prst="rect">
            <a:avLst/>
          </a:prstGeom>
        </p:spPr>
        <p:txBody>
          <a:bodyPr vert="horz" lIns="121802" tIns="60901" rIns="121802" bIns="60901" rtlCol="0" anchor="ctr">
            <a:normAutofit/>
          </a:bodyPr>
          <a:lstStyle>
            <a:lvl1pPr algn="l" defTabSz="1217880" rtl="0" eaLnBrk="1" latinLnBrk="0" hangingPunct="1">
              <a:spcBef>
                <a:spcPct val="0"/>
              </a:spcBef>
              <a:buNone/>
              <a:defRPr lang="en-GB" sz="3700" kern="1200">
                <a:solidFill>
                  <a:srgbClr val="7600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ESC 201</a:t>
            </a:r>
            <a:r>
              <a:rPr kumimoji="0" lang="hr-BA" sz="3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6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smjernice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bolesnike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 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NVAF</a:t>
            </a:r>
            <a:r>
              <a:rPr kumimoji="0" lang="en-US" sz="3700" b="0" i="0" u="none" strike="noStrike" kern="1200" cap="none" spc="0" normalizeH="0" baseline="3000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522923" y="1333489"/>
            <a:ext cx="11525740" cy="4879821"/>
          </a:xfrm>
          <a:prstGeom prst="rect">
            <a:avLst/>
          </a:prstGeom>
        </p:spPr>
        <p:txBody>
          <a:bodyPr vert="horz" lIns="121802" tIns="60901" rIns="121802" bIns="60901" rtlCol="0">
            <a:normAutofit/>
          </a:bodyPr>
          <a:lstStyle>
            <a:lvl1pPr marL="456675" indent="-456675" algn="l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Char char="u"/>
              <a:defRPr sz="28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 3" pitchFamily="18" charset="2"/>
              <a:buChar char="u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-VASc </a:t>
            </a:r>
            <a:r>
              <a:rPr lang="en-GB" noProof="0" dirty="0">
                <a:solidFill>
                  <a:srgbClr val="27497F"/>
                </a:solidFill>
                <a:latin typeface="Calibri"/>
              </a:rPr>
              <a:t>=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749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749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6675" marR="0" lvl="0" indent="-456675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Wingdings 3" pitchFamily="18" charset="2"/>
              <a:buChar char="u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78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6191289" y="6286523"/>
            <a:ext cx="5821643" cy="506828"/>
          </a:xfrm>
          <a:prstGeom prst="rect">
            <a:avLst/>
          </a:prstGeom>
        </p:spPr>
        <p:txBody>
          <a:bodyPr vert="horz" lIns="121802" tIns="60901" rIns="121802" bIns="60901" rtlCol="0" anchor="ctr">
            <a:noAutofit/>
          </a:bodyPr>
          <a:lstStyle>
            <a:lvl1pPr marL="456675" indent="-456675" algn="r" defTabSz="1217880" rtl="0" eaLnBrk="1" latinLnBrk="0" hangingPunct="1">
              <a:spcBef>
                <a:spcPct val="20000"/>
              </a:spcBef>
              <a:buClr>
                <a:srgbClr val="F26A38"/>
              </a:buClr>
              <a:buSzPct val="80000"/>
              <a:buFont typeface="Wingdings 3" pitchFamily="18" charset="2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89542" indent="-380589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4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2pPr>
            <a:lvl3pPr marL="1522329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•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3pPr>
            <a:lvl4pPr marL="2131253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–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4pPr>
            <a:lvl5pPr marL="2740206" indent="-304448" algn="l" defTabSz="1217880" rtl="0" eaLnBrk="1" latinLnBrk="0" hangingPunct="1">
              <a:spcBef>
                <a:spcPct val="20000"/>
              </a:spcBef>
              <a:buClr>
                <a:srgbClr val="76004B"/>
              </a:buClr>
              <a:buSzPct val="80000"/>
              <a:buFont typeface="Arial" pitchFamily="34" charset="0"/>
              <a:buChar char="»"/>
              <a:defRPr sz="2000" kern="1200">
                <a:solidFill>
                  <a:srgbClr val="76004B"/>
                </a:solidFill>
                <a:latin typeface="+mn-lt"/>
                <a:ea typeface="+mn-ea"/>
                <a:cs typeface="+mn-cs"/>
              </a:defRPr>
            </a:lvl5pPr>
            <a:lvl6pPr marL="334910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8058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6984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5909" indent="-304448" algn="l" defTabSz="12178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ysClr val="window" lastClr="FFFFFF"/>
                </a:solidFill>
                <a:latin typeface="Calibri"/>
              </a:rPr>
              <a:t>1. 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Kirchhof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 et al. </a:t>
            </a:r>
            <a:r>
              <a:rPr lang="en-GB" i="1" dirty="0" err="1">
                <a:solidFill>
                  <a:sysClr val="window" lastClr="FFFFFF"/>
                </a:solidFill>
                <a:latin typeface="Calibri"/>
              </a:rPr>
              <a:t>Europ</a:t>
            </a:r>
            <a:r>
              <a:rPr lang="hr-BA" i="1" dirty="0">
                <a:solidFill>
                  <a:sysClr val="window" lastClr="FFFFFF"/>
                </a:solidFill>
                <a:latin typeface="Calibri"/>
              </a:rPr>
              <a:t>ean Heart Journal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. 201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6</a:t>
            </a:r>
            <a:r>
              <a:rPr lang="en-GB" dirty="0">
                <a:solidFill>
                  <a:sysClr val="window" lastClr="FFFFFF"/>
                </a:solidFill>
                <a:latin typeface="Calibri"/>
              </a:rPr>
              <a:t>;</a:t>
            </a:r>
            <a:r>
              <a:rPr lang="hr-BA" dirty="0">
                <a:solidFill>
                  <a:sysClr val="window" lastClr="FFFFFF"/>
                </a:solidFill>
                <a:latin typeface="Calibri"/>
              </a:rPr>
              <a:t> pii: ehw210.</a:t>
            </a:r>
            <a:endParaRPr lang="en-GB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4679" y="4146564"/>
            <a:ext cx="2589471" cy="42267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173708" indent="-173708" defTabSz="913470">
              <a:lnSpc>
                <a:spcPct val="90000"/>
              </a:lnSpc>
              <a:spcBef>
                <a:spcPts val="240"/>
              </a:spcBef>
              <a:tabLst>
                <a:tab pos="173010" algn="l"/>
              </a:tabLst>
              <a:defRPr/>
            </a:pPr>
            <a:r>
              <a:rPr lang="hr-BA" sz="1100" baseline="30000" dirty="0" smtClean="0">
                <a:solidFill>
                  <a:srgbClr val="27497F"/>
                </a:solidFill>
                <a:latin typeface="Calibri"/>
              </a:rPr>
              <a:t>a</a:t>
            </a:r>
            <a:r>
              <a:rPr lang="en-US" sz="1100" dirty="0" err="1" smtClean="0">
                <a:solidFill>
                  <a:srgbClr val="27497F"/>
                </a:solidFill>
                <a:latin typeface="Calibri"/>
              </a:rPr>
              <a:t>Klasa</a:t>
            </a:r>
            <a:r>
              <a:rPr lang="en-US" sz="1100" dirty="0" smtClean="0">
                <a:solidFill>
                  <a:srgbClr val="27497F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27497F"/>
                </a:solidFill>
                <a:latin typeface="Calibri"/>
              </a:rPr>
              <a:t>preporuke</a:t>
            </a:r>
            <a:endParaRPr lang="en-US" sz="1100" dirty="0">
              <a:solidFill>
                <a:srgbClr val="27497F"/>
              </a:solidFill>
              <a:latin typeface="Calibri"/>
            </a:endParaRPr>
          </a:p>
          <a:p>
            <a:pPr marL="173708" indent="-173708" defTabSz="913470">
              <a:lnSpc>
                <a:spcPct val="90000"/>
              </a:lnSpc>
              <a:spcBef>
                <a:spcPts val="240"/>
              </a:spcBef>
              <a:tabLst>
                <a:tab pos="173010" algn="l"/>
              </a:tabLst>
              <a:defRPr/>
            </a:pPr>
            <a:r>
              <a:rPr lang="hr-BA" sz="1100" baseline="30000" dirty="0" smtClean="0">
                <a:solidFill>
                  <a:srgbClr val="27497F"/>
                </a:solidFill>
                <a:latin typeface="Calibri"/>
              </a:rPr>
              <a:t>b</a:t>
            </a:r>
            <a:r>
              <a:rPr lang="en-US" sz="1100" dirty="0" err="1" smtClean="0">
                <a:solidFill>
                  <a:srgbClr val="27497F"/>
                </a:solidFill>
                <a:latin typeface="Calibri"/>
              </a:rPr>
              <a:t>Razina</a:t>
            </a:r>
            <a:r>
              <a:rPr lang="en-US" sz="1100" dirty="0" smtClean="0">
                <a:solidFill>
                  <a:srgbClr val="27497F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27497F"/>
                </a:solidFill>
                <a:latin typeface="Calibri"/>
              </a:rPr>
              <a:t>dokaza</a:t>
            </a:r>
            <a:endParaRPr lang="en-US" sz="1100" dirty="0">
              <a:solidFill>
                <a:srgbClr val="27497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1001" y="4626456"/>
            <a:ext cx="2616200" cy="24378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defTabSz="93246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a-DK" sz="1200" i="1" dirty="0" smtClean="0">
                <a:solidFill>
                  <a:srgbClr val="27497F"/>
                </a:solidFill>
                <a:latin typeface="Calibri"/>
              </a:rPr>
              <a:t>Prilagođeno iz </a:t>
            </a:r>
            <a:r>
              <a:rPr lang="hr-BA" sz="1200" i="1" dirty="0" err="1" smtClean="0">
                <a:solidFill>
                  <a:srgbClr val="27497F"/>
                </a:solidFill>
                <a:latin typeface="Calibri"/>
              </a:rPr>
              <a:t>Kirchhof</a:t>
            </a:r>
            <a:r>
              <a:rPr lang="da-DK" sz="1200" i="1" dirty="0" smtClean="0">
                <a:solidFill>
                  <a:srgbClr val="27497F"/>
                </a:solidFill>
                <a:latin typeface="Calibri"/>
              </a:rPr>
              <a:t> </a:t>
            </a:r>
            <a:r>
              <a:rPr lang="da-DK" sz="1200" i="1" dirty="0">
                <a:solidFill>
                  <a:srgbClr val="27497F"/>
                </a:solidFill>
                <a:latin typeface="Calibri"/>
              </a:rPr>
              <a:t>et al. 201</a:t>
            </a:r>
            <a:r>
              <a:rPr lang="hr-BA" sz="1200" i="1" dirty="0">
                <a:solidFill>
                  <a:srgbClr val="27497F"/>
                </a:solidFill>
                <a:latin typeface="Calibri"/>
              </a:rPr>
              <a:t>6</a:t>
            </a:r>
            <a:r>
              <a:rPr lang="da-DK" sz="1200" i="1" baseline="30000" dirty="0">
                <a:solidFill>
                  <a:srgbClr val="27497F"/>
                </a:solidFill>
                <a:latin typeface="Calibri"/>
              </a:rPr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851" t="32848" r="18886" b="9735"/>
          <a:stretch/>
        </p:blipFill>
        <p:spPr>
          <a:xfrm>
            <a:off x="1078893" y="1931250"/>
            <a:ext cx="7468156" cy="3937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549" y="3094182"/>
            <a:ext cx="8027124" cy="480291"/>
          </a:xfrm>
          <a:prstGeom prst="rect">
            <a:avLst/>
          </a:prstGeom>
          <a:noFill/>
          <a:ln w="38100" cap="flat" cmpd="sng" algn="ctr">
            <a:solidFill>
              <a:srgbClr val="F26A38"/>
            </a:solidFill>
            <a:prstDash val="solid"/>
          </a:ln>
          <a:effectLst/>
        </p:spPr>
        <p:txBody>
          <a:bodyPr lIns="91426" tIns="45718" rIns="91426" bIns="45718" rtlCol="0" anchor="ctr"/>
          <a:lstStyle/>
          <a:p>
            <a:pPr marL="0" marR="0" lvl="0" indent="0" algn="ctr" defTabSz="913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49" y="4626455"/>
            <a:ext cx="8027124" cy="480291"/>
          </a:xfrm>
          <a:prstGeom prst="rect">
            <a:avLst/>
          </a:prstGeom>
          <a:noFill/>
          <a:ln w="38100" cap="flat" cmpd="sng" algn="ctr">
            <a:solidFill>
              <a:srgbClr val="F26A38"/>
            </a:solidFill>
            <a:prstDash val="solid"/>
          </a:ln>
          <a:effectLst/>
        </p:spPr>
        <p:txBody>
          <a:bodyPr lIns="91426" tIns="45718" rIns="91426" bIns="45718" rtlCol="0" anchor="ctr"/>
          <a:lstStyle/>
          <a:p>
            <a:pPr marL="0" marR="0" lvl="0" indent="0" algn="ctr" defTabSz="913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602176"/>
          </a:xfrm>
          <a:prstGeom prst="rect">
            <a:avLst/>
          </a:prstGeom>
        </p:spPr>
        <p:txBody>
          <a:bodyPr vert="horz" wrap="square" lIns="0" tIns="276312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lang="en-US" spc="-10" dirty="0" err="1" smtClean="0"/>
              <a:t>Sažetak</a:t>
            </a:r>
            <a:r>
              <a:rPr lang="en-US" spc="-10" dirty="0" smtClean="0"/>
              <a:t> </a:t>
            </a:r>
            <a:r>
              <a:rPr lang="en-US" spc="-10" dirty="0" err="1" smtClean="0"/>
              <a:t>i</a:t>
            </a:r>
            <a:r>
              <a:rPr lang="en-US" spc="-10" dirty="0" smtClean="0"/>
              <a:t> </a:t>
            </a:r>
            <a:r>
              <a:rPr lang="en-US" spc="-10" dirty="0" err="1" smtClean="0"/>
              <a:t>zaključak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3310" y="1430226"/>
            <a:ext cx="6949508" cy="3786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tabLst>
                <a:tab pos="466725" algn="l"/>
              </a:tabLst>
            </a:pPr>
            <a:r>
              <a:rPr sz="2400" spc="15" dirty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400" spc="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400" spc="5" dirty="0" err="1" smtClean="0">
                <a:latin typeface="Calibri"/>
                <a:cs typeface="Calibri"/>
              </a:rPr>
              <a:t>M</a:t>
            </a:r>
            <a:r>
              <a:rPr lang="en-US" sz="2400" spc="5" dirty="0" err="1" smtClean="0">
                <a:latin typeface="Calibri"/>
                <a:cs typeface="Calibri"/>
              </a:rPr>
              <a:t>oramo</a:t>
            </a:r>
            <a:r>
              <a:rPr lang="en-US" sz="2400" spc="5" dirty="0" smtClean="0">
                <a:latin typeface="Calibri"/>
                <a:cs typeface="Calibri"/>
              </a:rPr>
              <a:t> </a:t>
            </a:r>
            <a:r>
              <a:rPr lang="en-US" sz="2400" spc="5" dirty="0" err="1" smtClean="0">
                <a:latin typeface="Calibri"/>
                <a:cs typeface="Calibri"/>
              </a:rPr>
              <a:t>razmotriti</a:t>
            </a:r>
            <a:r>
              <a:rPr lang="en-US" sz="2400" spc="5" dirty="0" smtClean="0">
                <a:latin typeface="Calibri"/>
                <a:cs typeface="Calibri"/>
              </a:rPr>
              <a:t> m</a:t>
            </a:r>
            <a:r>
              <a:rPr sz="2400" spc="-5" dirty="0" smtClean="0">
                <a:latin typeface="Calibri"/>
                <a:cs typeface="Calibri"/>
              </a:rPr>
              <a:t>u</a:t>
            </a:r>
            <a:r>
              <a:rPr sz="2400" dirty="0" smtClean="0">
                <a:latin typeface="Calibri"/>
                <a:cs typeface="Calibri"/>
              </a:rPr>
              <a:t>lti</a:t>
            </a:r>
            <a:r>
              <a:rPr sz="2400" spc="-5" dirty="0" smtClean="0">
                <a:latin typeface="Calibri"/>
                <a:cs typeface="Calibri"/>
              </a:rPr>
              <a:t>p</a:t>
            </a:r>
            <a:r>
              <a:rPr sz="2400" dirty="0" smtClean="0">
                <a:latin typeface="Calibri"/>
                <a:cs typeface="Calibri"/>
              </a:rPr>
              <a:t>l</a:t>
            </a:r>
            <a:r>
              <a:rPr lang="en-US" sz="2400" dirty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55" dirty="0" err="1" smtClean="0">
                <a:latin typeface="Calibri"/>
                <a:cs typeface="Calibri"/>
              </a:rPr>
              <a:t>f</a:t>
            </a:r>
            <a:r>
              <a:rPr sz="2400" dirty="0" err="1" smtClean="0">
                <a:latin typeface="Calibri"/>
                <a:cs typeface="Calibri"/>
              </a:rPr>
              <a:t>a</a:t>
            </a:r>
            <a:r>
              <a:rPr lang="en-US" sz="2400" dirty="0" err="1" smtClean="0">
                <a:latin typeface="Calibri"/>
                <a:cs typeface="Calibri"/>
              </a:rPr>
              <a:t>k</a:t>
            </a:r>
            <a:r>
              <a:rPr sz="2400" spc="-25" dirty="0" err="1" smtClean="0">
                <a:latin typeface="Calibri"/>
                <a:cs typeface="Calibri"/>
              </a:rPr>
              <a:t>t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spc="-45" dirty="0" err="1" smtClean="0">
                <a:latin typeface="Calibri"/>
                <a:cs typeface="Calibri"/>
              </a:rPr>
              <a:t>r</a:t>
            </a:r>
            <a:r>
              <a:rPr lang="en-US" sz="2400" dirty="0" err="1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lang="en-US" sz="2400" spc="-10" dirty="0" err="1" smtClean="0">
                <a:latin typeface="Calibri"/>
                <a:cs typeface="Calibri"/>
              </a:rPr>
              <a:t>kada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i</a:t>
            </a:r>
            <a:r>
              <a:rPr sz="2400" spc="-5" dirty="0" err="1" smtClean="0">
                <a:latin typeface="Calibri"/>
                <a:cs typeface="Calibri"/>
              </a:rPr>
              <a:t>n</a:t>
            </a:r>
            <a:r>
              <a:rPr sz="2400" dirty="0" err="1" smtClean="0">
                <a:latin typeface="Calibri"/>
                <a:cs typeface="Calibri"/>
              </a:rPr>
              <a:t>i</a:t>
            </a:r>
            <a:r>
              <a:rPr lang="en-US" sz="2400" dirty="0" err="1" smtClean="0">
                <a:latin typeface="Calibri"/>
                <a:cs typeface="Calibri"/>
              </a:rPr>
              <a:t>ciramo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a</a:t>
            </a:r>
            <a:r>
              <a:rPr sz="2400" spc="-25" dirty="0" err="1" smtClean="0">
                <a:latin typeface="Calibri"/>
                <a:cs typeface="Calibri"/>
              </a:rPr>
              <a:t>n</a:t>
            </a:r>
            <a:r>
              <a:rPr sz="2400" dirty="0" err="1" smtClean="0">
                <a:latin typeface="Calibri"/>
                <a:cs typeface="Calibri"/>
              </a:rPr>
              <a:t>ti</a:t>
            </a:r>
            <a:r>
              <a:rPr lang="en-US" sz="2400" spc="-25" dirty="0" err="1">
                <a:latin typeface="Calibri"/>
                <a:cs typeface="Calibri"/>
              </a:rPr>
              <a:t>k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dirty="0" err="1" smtClean="0">
                <a:latin typeface="Calibri"/>
                <a:cs typeface="Calibri"/>
              </a:rPr>
              <a:t>a</a:t>
            </a:r>
            <a:r>
              <a:rPr sz="2400" spc="-5" dirty="0" err="1" smtClean="0">
                <a:latin typeface="Calibri"/>
                <a:cs typeface="Calibri"/>
              </a:rPr>
              <a:t>g</a:t>
            </a:r>
            <a:r>
              <a:rPr sz="2400" dirty="0" err="1" smtClean="0">
                <a:latin typeface="Calibri"/>
                <a:cs typeface="Calibri"/>
              </a:rPr>
              <a:t>ul</a:t>
            </a:r>
            <a:r>
              <a:rPr sz="2400" spc="-25" dirty="0" err="1" smtClean="0">
                <a:latin typeface="Calibri"/>
                <a:cs typeface="Calibri"/>
              </a:rPr>
              <a:t>a</a:t>
            </a:r>
            <a:r>
              <a:rPr lang="en-US" sz="2400" spc="-25" dirty="0" err="1" smtClean="0">
                <a:latin typeface="Calibri"/>
                <a:cs typeface="Calibri"/>
              </a:rPr>
              <a:t>ntnu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lang="en-US" sz="2400" spc="-25" dirty="0" err="1" smtClean="0">
                <a:latin typeface="Calibri"/>
                <a:cs typeface="Calibri"/>
              </a:rPr>
              <a:t>terapiju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lang="en-US" sz="2400" spc="-25" dirty="0" err="1" smtClean="0">
                <a:latin typeface="Calibri"/>
                <a:cs typeface="Calibri"/>
              </a:rPr>
              <a:t>nakon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TIA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lang="en-US" sz="2400" spc="-10" dirty="0" err="1" smtClean="0">
                <a:latin typeface="Calibri"/>
                <a:cs typeface="Calibri"/>
              </a:rPr>
              <a:t>ili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is</a:t>
            </a:r>
            <a:r>
              <a:rPr lang="en-US" sz="2400" dirty="0" err="1" smtClean="0">
                <a:latin typeface="Calibri"/>
                <a:cs typeface="Calibri"/>
              </a:rPr>
              <a:t>hemijskog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moždanog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udara</a:t>
            </a:r>
            <a:endParaRPr sz="2400" dirty="0">
              <a:latin typeface="Calibri"/>
              <a:cs typeface="Calibri"/>
            </a:endParaRPr>
          </a:p>
          <a:p>
            <a:pPr marL="466725" marR="302260" indent="-454659">
              <a:lnSpc>
                <a:spcPct val="100000"/>
              </a:lnSpc>
              <a:spcBef>
                <a:spcPts val="1200"/>
              </a:spcBef>
              <a:tabLst>
                <a:tab pos="466725" algn="l"/>
              </a:tabLst>
            </a:pPr>
            <a:r>
              <a:rPr sz="2400" spc="15" dirty="0" smtClean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400" spc="15" dirty="0" smtClean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 err="1" smtClean="0">
                <a:latin typeface="Calibri"/>
                <a:cs typeface="Calibri"/>
              </a:rPr>
              <a:t>Izmjeriti</a:t>
            </a:r>
            <a:r>
              <a:rPr lang="en-US" sz="2400" spc="-5" dirty="0" smtClean="0">
                <a:latin typeface="Calibri"/>
                <a:cs typeface="Calibri"/>
              </a:rPr>
              <a:t> b</a:t>
            </a:r>
            <a:r>
              <a:rPr sz="2400" spc="-5" dirty="0" smtClean="0">
                <a:latin typeface="Calibri"/>
                <a:cs typeface="Calibri"/>
              </a:rPr>
              <a:t>en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spc="-5" dirty="0" smtClean="0">
                <a:latin typeface="Calibri"/>
                <a:cs typeface="Calibri"/>
              </a:rPr>
              <a:t>f</a:t>
            </a:r>
            <a:r>
              <a:rPr sz="2400" dirty="0" smtClean="0">
                <a:latin typeface="Calibri"/>
                <a:cs typeface="Calibri"/>
              </a:rPr>
              <a:t>it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od </a:t>
            </a:r>
            <a:r>
              <a:rPr sz="2400" spc="-5" dirty="0" err="1" smtClean="0">
                <a:latin typeface="Calibri"/>
                <a:cs typeface="Calibri"/>
              </a:rPr>
              <a:t>p</a:t>
            </a:r>
            <a:r>
              <a:rPr sz="2400" spc="-35" dirty="0" err="1" smtClean="0">
                <a:latin typeface="Calibri"/>
                <a:cs typeface="Calibri"/>
              </a:rPr>
              <a:t>r</a:t>
            </a:r>
            <a:r>
              <a:rPr sz="2400" spc="-15" dirty="0" err="1" smtClean="0">
                <a:latin typeface="Calibri"/>
                <a:cs typeface="Calibri"/>
              </a:rPr>
              <a:t>e</a:t>
            </a:r>
            <a:r>
              <a:rPr sz="2400" spc="-25" dirty="0" err="1" smtClean="0">
                <a:latin typeface="Calibri"/>
                <a:cs typeface="Calibri"/>
              </a:rPr>
              <a:t>v</a:t>
            </a:r>
            <a:r>
              <a:rPr sz="2400" dirty="0" err="1" smtClean="0">
                <a:latin typeface="Calibri"/>
                <a:cs typeface="Calibri"/>
              </a:rPr>
              <a:t>e</a:t>
            </a:r>
            <a:r>
              <a:rPr sz="2400" spc="-25" dirty="0" err="1" smtClean="0">
                <a:latin typeface="Calibri"/>
                <a:cs typeface="Calibri"/>
              </a:rPr>
              <a:t>n</a:t>
            </a:r>
            <a:r>
              <a:rPr lang="en-US" sz="2400" dirty="0" err="1" smtClean="0">
                <a:latin typeface="Calibri"/>
                <a:cs typeface="Calibri"/>
              </a:rPr>
              <a:t>cije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ranog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t</a:t>
            </a:r>
            <a:r>
              <a:rPr sz="2400" spc="-35" dirty="0" err="1" smtClean="0">
                <a:latin typeface="Calibri"/>
                <a:cs typeface="Calibri"/>
              </a:rPr>
              <a:t>r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spc="-5" dirty="0" err="1" smtClean="0">
                <a:latin typeface="Calibri"/>
                <a:cs typeface="Calibri"/>
              </a:rPr>
              <a:t>mb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dirty="0" err="1" smtClean="0">
                <a:latin typeface="Calibri"/>
                <a:cs typeface="Calibri"/>
              </a:rPr>
              <a:t>ti</a:t>
            </a:r>
            <a:r>
              <a:rPr lang="en-US" sz="2400" dirty="0" err="1" smtClean="0">
                <a:latin typeface="Calibri"/>
                <a:cs typeface="Calibri"/>
              </a:rPr>
              <a:t>čkog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događaja</a:t>
            </a:r>
            <a:r>
              <a:rPr lang="en-US" sz="2400" dirty="0" smtClean="0">
                <a:latin typeface="Calibri"/>
                <a:cs typeface="Calibri"/>
              </a:rPr>
              <a:t> u </a:t>
            </a:r>
            <a:r>
              <a:rPr lang="en-US" sz="2400" dirty="0" err="1" smtClean="0">
                <a:latin typeface="Calibri"/>
                <a:cs typeface="Calibri"/>
              </a:rPr>
              <a:t>odnosu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na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ri</a:t>
            </a:r>
            <a:r>
              <a:rPr lang="en-US" sz="2400" dirty="0" err="1" smtClean="0">
                <a:latin typeface="Calibri"/>
                <a:cs typeface="Calibri"/>
              </a:rPr>
              <a:t>zi</a:t>
            </a:r>
            <a:r>
              <a:rPr sz="2400" dirty="0" err="1" smtClean="0">
                <a:latin typeface="Calibri"/>
                <a:cs typeface="Calibri"/>
              </a:rPr>
              <a:t>k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od </a:t>
            </a:r>
            <a:r>
              <a:rPr lang="en-US" sz="2400" spc="-5" dirty="0" err="1" smtClean="0">
                <a:latin typeface="Calibri"/>
                <a:cs typeface="Calibri"/>
              </a:rPr>
              <a:t>k</a:t>
            </a:r>
            <a:r>
              <a:rPr sz="2400" spc="-10" dirty="0" err="1" smtClean="0">
                <a:latin typeface="Calibri"/>
                <a:cs typeface="Calibri"/>
              </a:rPr>
              <a:t>o</a:t>
            </a:r>
            <a:r>
              <a:rPr sz="2400" spc="-5" dirty="0" err="1" smtClean="0">
                <a:latin typeface="Calibri"/>
                <a:cs typeface="Calibri"/>
              </a:rPr>
              <a:t>mp</a:t>
            </a:r>
            <a:r>
              <a:rPr sz="2400" dirty="0" err="1" smtClean="0">
                <a:latin typeface="Calibri"/>
                <a:cs typeface="Calibri"/>
              </a:rPr>
              <a:t>li</a:t>
            </a:r>
            <a:r>
              <a:rPr lang="en-US" sz="2400" spc="-25" dirty="0" err="1">
                <a:latin typeface="Calibri"/>
                <a:cs typeface="Calibri"/>
              </a:rPr>
              <a:t>k</a:t>
            </a:r>
            <a:r>
              <a:rPr sz="2400" spc="-25" dirty="0" err="1" smtClean="0">
                <a:latin typeface="Calibri"/>
                <a:cs typeface="Calibri"/>
              </a:rPr>
              <a:t>a</a:t>
            </a:r>
            <a:r>
              <a:rPr lang="en-US" sz="2400" dirty="0" err="1" smtClean="0">
                <a:latin typeface="Calibri"/>
                <a:cs typeface="Calibri"/>
              </a:rPr>
              <a:t>cija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kao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što</a:t>
            </a:r>
            <a:r>
              <a:rPr lang="en-US" sz="2400" dirty="0" smtClean="0">
                <a:latin typeface="Calibri"/>
                <a:cs typeface="Calibri"/>
              </a:rPr>
              <a:t> je </a:t>
            </a:r>
            <a:r>
              <a:rPr lang="en-US" sz="2400" dirty="0" err="1" smtClean="0">
                <a:latin typeface="Calibri"/>
                <a:cs typeface="Calibri"/>
              </a:rPr>
              <a:t>krvarenje</a:t>
            </a:r>
            <a:r>
              <a:rPr lang="en-US" sz="2400" dirty="0" smtClean="0">
                <a:latin typeface="Calibri"/>
                <a:cs typeface="Calibri"/>
              </a:rPr>
              <a:t> u </a:t>
            </a:r>
            <a:r>
              <a:rPr lang="en-US" sz="2400" dirty="0" err="1" smtClean="0">
                <a:latin typeface="Calibri"/>
                <a:cs typeface="Calibri"/>
              </a:rPr>
              <a:t>ishemično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područje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 </a:t>
            </a:r>
            <a:endParaRPr lang="en-US" sz="2400" dirty="0" smtClean="0">
              <a:latin typeface="Calibri"/>
              <a:cs typeface="Calibri"/>
            </a:endParaRPr>
          </a:p>
          <a:p>
            <a:pPr marL="466725" marR="302260" indent="-454659">
              <a:lnSpc>
                <a:spcPct val="100000"/>
              </a:lnSpc>
              <a:spcBef>
                <a:spcPts val="1200"/>
              </a:spcBef>
              <a:tabLst>
                <a:tab pos="466725" algn="l"/>
              </a:tabLst>
            </a:pPr>
            <a:r>
              <a:rPr sz="2400" spc="15" dirty="0" smtClean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400" spc="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lang="en-US" sz="2400" spc="15" dirty="0" err="1">
                <a:latin typeface="Calibri"/>
                <a:cs typeface="Calibri"/>
              </a:rPr>
              <a:t>P</a:t>
            </a:r>
            <a:r>
              <a:rPr lang="en-US" sz="2400" spc="15" dirty="0" err="1" smtClean="0">
                <a:latin typeface="Calibri"/>
                <a:cs typeface="Calibri"/>
              </a:rPr>
              <a:t>reporuke</a:t>
            </a:r>
            <a:r>
              <a:rPr lang="en-US" sz="2400" spc="15" dirty="0" smtClean="0">
                <a:latin typeface="Calibri"/>
                <a:cs typeface="Calibri"/>
              </a:rPr>
              <a:t> 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lang="en-US" sz="2400" spc="-15" dirty="0" err="1" smtClean="0">
                <a:latin typeface="Calibri"/>
                <a:cs typeface="Calibri"/>
              </a:rPr>
              <a:t>su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spc="-15" dirty="0" err="1" smtClean="0">
                <a:latin typeface="Calibri"/>
                <a:cs typeface="Calibri"/>
              </a:rPr>
              <a:t>dostupne</a:t>
            </a:r>
            <a:r>
              <a:rPr lang="en-US" sz="2400" spc="-15" dirty="0" smtClean="0">
                <a:latin typeface="Calibri"/>
                <a:cs typeface="Calibri"/>
              </a:rPr>
              <a:t> u </a:t>
            </a:r>
            <a:r>
              <a:rPr lang="en-US" sz="2400" spc="-15" dirty="0" err="1" smtClean="0">
                <a:latin typeface="Calibri"/>
                <a:cs typeface="Calibri"/>
              </a:rPr>
              <a:t>dorađenim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SC </a:t>
            </a:r>
            <a:r>
              <a:rPr lang="en-US" sz="2400" dirty="0" err="1" smtClean="0">
                <a:latin typeface="Calibri"/>
                <a:cs typeface="Calibri"/>
              </a:rPr>
              <a:t>smjernicama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marL="466725" marR="302260" indent="-454659">
              <a:lnSpc>
                <a:spcPct val="100000"/>
              </a:lnSpc>
              <a:spcBef>
                <a:spcPts val="1200"/>
              </a:spcBef>
              <a:tabLst>
                <a:tab pos="466725" algn="l"/>
              </a:tabLst>
            </a:pPr>
            <a:r>
              <a:rPr sz="2400" spc="15" dirty="0" smtClean="0">
                <a:solidFill>
                  <a:srgbClr val="F16A38"/>
                </a:solidFill>
                <a:latin typeface="Wingdings 3"/>
                <a:cs typeface="Wingdings 3"/>
              </a:rPr>
              <a:t></a:t>
            </a:r>
            <a:r>
              <a:rPr sz="2400" spc="15" dirty="0">
                <a:solidFill>
                  <a:srgbClr val="F16A38"/>
                </a:solidFill>
                <a:latin typeface="Times New Roman"/>
                <a:cs typeface="Times New Roman"/>
              </a:rPr>
              <a:t>	</a:t>
            </a:r>
            <a:r>
              <a:rPr sz="24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Ki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preferiraju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odnosu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va</a:t>
            </a:r>
            <a:r>
              <a:rPr sz="2400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55" dirty="0" err="1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dirty="0" err="1" smtClean="0">
                <a:solidFill>
                  <a:srgbClr val="FF0000"/>
                </a:solidFill>
                <a:latin typeface="Calibri"/>
                <a:cs typeface="Calibri"/>
              </a:rPr>
              <a:t>arin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57" y="632912"/>
            <a:ext cx="4200537" cy="47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609942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70" dirty="0" smtClean="0"/>
              <a:t>2.Pacijent je </a:t>
            </a:r>
            <a:r>
              <a:rPr lang="en-US" spc="-70" dirty="0" err="1" smtClean="0"/>
              <a:t>primljen</a:t>
            </a:r>
            <a:r>
              <a:rPr lang="en-US" spc="-70" dirty="0" smtClean="0"/>
              <a:t> s </a:t>
            </a:r>
            <a:r>
              <a:rPr spc="30" dirty="0" smtClean="0"/>
              <a:t> </a:t>
            </a:r>
            <a:r>
              <a:rPr spc="-10" dirty="0" err="1" smtClean="0"/>
              <a:t>h</a:t>
            </a:r>
            <a:r>
              <a:rPr dirty="0" err="1" smtClean="0"/>
              <a:t>e</a:t>
            </a:r>
            <a:r>
              <a:rPr spc="-10" dirty="0" err="1" smtClean="0"/>
              <a:t>mip</a:t>
            </a:r>
            <a:r>
              <a:rPr dirty="0" err="1" smtClean="0"/>
              <a:t>a</a:t>
            </a:r>
            <a:r>
              <a:rPr spc="-55" dirty="0" err="1" smtClean="0"/>
              <a:t>r</a:t>
            </a:r>
            <a:r>
              <a:rPr lang="en-US" dirty="0" err="1" smtClean="0"/>
              <a:t>ezom</a:t>
            </a:r>
            <a:r>
              <a:rPr lang="en-US" dirty="0" smtClean="0"/>
              <a:t> I </a:t>
            </a:r>
            <a:r>
              <a:rPr lang="en-US" dirty="0" err="1" smtClean="0"/>
              <a:t>glavoboljom</a:t>
            </a:r>
            <a:r>
              <a:rPr lang="en-US" dirty="0" smtClean="0"/>
              <a:t> 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799997" y="1449940"/>
            <a:ext cx="10300911" cy="431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1545" y="1956773"/>
            <a:ext cx="2302210" cy="396332"/>
          </a:xfrm>
          <a:custGeom>
            <a:avLst/>
            <a:gdLst/>
            <a:ahLst/>
            <a:cxnLst/>
            <a:rect l="l" t="t" r="r" b="b"/>
            <a:pathLst>
              <a:path w="2302510" h="396239">
                <a:moveTo>
                  <a:pt x="0" y="0"/>
                </a:moveTo>
                <a:lnTo>
                  <a:pt x="2302446" y="0"/>
                </a:lnTo>
                <a:lnTo>
                  <a:pt x="2302446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1545" y="2353105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7470" y="2353105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1545" y="2749436"/>
            <a:ext cx="1146026" cy="396332"/>
          </a:xfrm>
          <a:custGeom>
            <a:avLst/>
            <a:gdLst/>
            <a:ahLst/>
            <a:cxnLst/>
            <a:rect l="l" t="t" r="r" b="b"/>
            <a:pathLst>
              <a:path w="1146175" h="396239">
                <a:moveTo>
                  <a:pt x="0" y="0"/>
                </a:moveTo>
                <a:lnTo>
                  <a:pt x="1146073" y="0"/>
                </a:lnTo>
                <a:lnTo>
                  <a:pt x="11460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7470" y="2749436"/>
            <a:ext cx="1156819" cy="396332"/>
          </a:xfrm>
          <a:custGeom>
            <a:avLst/>
            <a:gdLst/>
            <a:ahLst/>
            <a:cxnLst/>
            <a:rect l="l" t="t" r="r" b="b"/>
            <a:pathLst>
              <a:path w="1156970" h="396239">
                <a:moveTo>
                  <a:pt x="0" y="0"/>
                </a:moveTo>
                <a:lnTo>
                  <a:pt x="1156373" y="0"/>
                </a:lnTo>
                <a:lnTo>
                  <a:pt x="1156373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5235" y="1956774"/>
            <a:ext cx="5078704" cy="426819"/>
          </a:xfrm>
          <a:custGeom>
            <a:avLst/>
            <a:gdLst/>
            <a:ahLst/>
            <a:cxnLst/>
            <a:rect l="l" t="t" r="r" b="b"/>
            <a:pathLst>
              <a:path w="5079365" h="426719">
                <a:moveTo>
                  <a:pt x="0" y="0"/>
                </a:moveTo>
                <a:lnTo>
                  <a:pt x="5079263" y="0"/>
                </a:lnTo>
                <a:lnTo>
                  <a:pt x="5079263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5235" y="2383593"/>
            <a:ext cx="5078704" cy="1080385"/>
          </a:xfrm>
          <a:custGeom>
            <a:avLst/>
            <a:gdLst/>
            <a:ahLst/>
            <a:cxnLst/>
            <a:rect l="l" t="t" r="r" b="b"/>
            <a:pathLst>
              <a:path w="5079365" h="1080135">
                <a:moveTo>
                  <a:pt x="0" y="0"/>
                </a:moveTo>
                <a:lnTo>
                  <a:pt x="5079263" y="0"/>
                </a:lnTo>
                <a:lnTo>
                  <a:pt x="5079263" y="1079995"/>
                </a:lnTo>
                <a:lnTo>
                  <a:pt x="0" y="10799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5235" y="3463851"/>
            <a:ext cx="5078704" cy="426819"/>
          </a:xfrm>
          <a:custGeom>
            <a:avLst/>
            <a:gdLst/>
            <a:ahLst/>
            <a:cxnLst/>
            <a:rect l="l" t="t" r="r" b="b"/>
            <a:pathLst>
              <a:path w="5079365" h="426720">
                <a:moveTo>
                  <a:pt x="0" y="0"/>
                </a:moveTo>
                <a:lnTo>
                  <a:pt x="5079263" y="0"/>
                </a:lnTo>
                <a:lnTo>
                  <a:pt x="5079263" y="426719"/>
                </a:lnTo>
                <a:lnTo>
                  <a:pt x="0" y="4267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5235" y="3890669"/>
            <a:ext cx="5078704" cy="1116588"/>
          </a:xfrm>
          <a:custGeom>
            <a:avLst/>
            <a:gdLst/>
            <a:ahLst/>
            <a:cxnLst/>
            <a:rect l="l" t="t" r="r" b="b"/>
            <a:pathLst>
              <a:path w="5079365" h="1116329">
                <a:moveTo>
                  <a:pt x="0" y="0"/>
                </a:moveTo>
                <a:lnTo>
                  <a:pt x="5079263" y="0"/>
                </a:lnTo>
                <a:lnTo>
                  <a:pt x="5079263" y="1115999"/>
                </a:lnTo>
                <a:lnTo>
                  <a:pt x="0" y="1115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69088" y="3220195"/>
            <a:ext cx="1756015" cy="2423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5124" y="1904403"/>
            <a:ext cx="1761615" cy="1708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40025"/>
              </p:ext>
            </p:extLst>
          </p:nvPr>
        </p:nvGraphicFramePr>
        <p:xfrm>
          <a:off x="5728888" y="1950426"/>
          <a:ext cx="5078601" cy="305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8601"/>
              </a:tblGrid>
              <a:tr h="4268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200" b="1" dirty="0" err="1" smtClean="0">
                          <a:latin typeface="Calibri"/>
                          <a:cs typeface="Calibri"/>
                        </a:rPr>
                        <a:t>Komorbiditeti</a:t>
                      </a:r>
                      <a:r>
                        <a:rPr lang="en-US" sz="2200" b="1" dirty="0" smtClean="0">
                          <a:latin typeface="Calibri"/>
                          <a:cs typeface="Calibri"/>
                        </a:rPr>
                        <a:t> 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8024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40" dirty="0" err="1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0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si</a:t>
                      </a:r>
                      <a:r>
                        <a:rPr sz="2000" spc="-30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na</a:t>
                      </a:r>
                      <a:r>
                        <a:rPr sz="2000" spc="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AF</a:t>
                      </a: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2000" spc="-12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lang="en-US" sz="2000" spc="-12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125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terapiji</a:t>
                      </a:r>
                      <a:r>
                        <a:rPr lang="en-US" sz="2000" spc="-12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125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varfarinom</a:t>
                      </a:r>
                      <a:r>
                        <a:rPr lang="en-US" sz="2000" spc="-12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2000" spc="-5" dirty="0" err="1" smtClean="0">
                          <a:latin typeface="Calibri"/>
                          <a:cs typeface="Calibri"/>
                        </a:rPr>
                        <a:t>j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ab</a:t>
                      </a:r>
                      <a:r>
                        <a:rPr sz="2000" spc="-1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681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200" b="1" dirty="0" err="1" smtClean="0">
                          <a:latin typeface="Calibri"/>
                          <a:cs typeface="Calibri"/>
                        </a:rPr>
                        <a:t>Dodatne</a:t>
                      </a:r>
                      <a:r>
                        <a:rPr lang="en-US" sz="22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Calibri"/>
                          <a:cs typeface="Calibri"/>
                        </a:rPr>
                        <a:t>informacije</a:t>
                      </a:r>
                      <a:r>
                        <a:rPr lang="en-US" sz="22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16259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2000" spc="-5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Prikazan</a:t>
                      </a: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5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kao</a:t>
                      </a: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IH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SS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e=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12</a:t>
                      </a: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spc="5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NR</a:t>
                      </a:r>
                      <a:r>
                        <a:rPr sz="2000" b="1" spc="-20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961D66"/>
                          </a:solidFill>
                          <a:latin typeface="Calibri"/>
                          <a:cs typeface="Calibri"/>
                        </a:rPr>
                        <a:t>5.0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481965" algn="l"/>
                        </a:tabLst>
                      </a:pPr>
                      <a:r>
                        <a:rPr sz="1600" dirty="0">
                          <a:solidFill>
                            <a:srgbClr val="F16A3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r>
                        <a:rPr sz="1600" dirty="0">
                          <a:solidFill>
                            <a:srgbClr val="F16A38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5" dirty="0" err="1" smtClean="0">
                          <a:latin typeface="Calibri"/>
                          <a:cs typeface="Calibri"/>
                        </a:rPr>
                        <a:t>pokazuje</a:t>
                      </a:r>
                      <a:r>
                        <a:rPr lang="en-US" sz="2000" spc="-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0" dirty="0" err="1" smtClean="0">
                          <a:latin typeface="Calibri"/>
                          <a:cs typeface="Calibri"/>
                        </a:rPr>
                        <a:t>krvarenje</a:t>
                      </a:r>
                      <a:r>
                        <a:rPr lang="en-US" sz="2000" spc="0" baseline="0" dirty="0" smtClean="0">
                          <a:latin typeface="Calibri"/>
                          <a:cs typeface="Calibri"/>
                        </a:rPr>
                        <a:t> u 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ba</a:t>
                      </a:r>
                      <a:r>
                        <a:rPr lang="en-US" sz="2000" spc="-5" dirty="0" err="1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ne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 err="1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ang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li</a:t>
                      </a:r>
                      <a:r>
                        <a:rPr lang="en-US" sz="2000" spc="0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0" dirty="0" smtClean="0">
                          <a:latin typeface="Calibri"/>
                          <a:cs typeface="Calibri"/>
                        </a:rPr>
                        <a:t> 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object 4"/>
          <p:cNvSpPr txBox="1"/>
          <p:nvPr/>
        </p:nvSpPr>
        <p:spPr>
          <a:xfrm>
            <a:off x="1230027" y="1535935"/>
            <a:ext cx="1700309" cy="33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70" dirty="0" err="1" smtClean="0">
                <a:latin typeface="Calibri"/>
                <a:cs typeface="Calibri"/>
              </a:rPr>
              <a:t>P</a:t>
            </a:r>
            <a:r>
              <a:rPr sz="2200" b="1" spc="-45" dirty="0" err="1" smtClean="0">
                <a:latin typeface="Calibri"/>
                <a:cs typeface="Calibri"/>
              </a:rPr>
              <a:t>a</a:t>
            </a:r>
            <a:r>
              <a:rPr lang="en-US" sz="2200" b="1" spc="-20" dirty="0" err="1" smtClean="0">
                <a:latin typeface="Calibri"/>
                <a:cs typeface="Calibri"/>
              </a:rPr>
              <a:t>cijent</a:t>
            </a:r>
            <a:r>
              <a:rPr lang="en-US" sz="2200" b="1" spc="-10" dirty="0" smtClean="0">
                <a:latin typeface="Calibri"/>
                <a:cs typeface="Calibri"/>
              </a:rPr>
              <a:t> 2.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19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0937"/>
              </p:ext>
            </p:extLst>
          </p:nvPr>
        </p:nvGraphicFramePr>
        <p:xfrm>
          <a:off x="2925903" y="1956776"/>
          <a:ext cx="2302146" cy="118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5919"/>
                <a:gridCol w="1156227"/>
              </a:tblGrid>
              <a:tr h="396331"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lang="en-US" sz="1400" b="1" spc="-10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 err="1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35" dirty="0" err="1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 err="1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30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b="1" spc="0" dirty="0" err="1" smtClean="0">
                          <a:latin typeface="Calibri"/>
                          <a:cs typeface="Calibri"/>
                        </a:rPr>
                        <a:t>cije</a:t>
                      </a:r>
                      <a:r>
                        <a:rPr lang="en-US" sz="1400" b="1" spc="0" baseline="0" dirty="0" smtClean="0">
                          <a:latin typeface="Calibri"/>
                          <a:cs typeface="Calibri"/>
                        </a:rPr>
                        <a:t> o </a:t>
                      </a:r>
                      <a:r>
                        <a:rPr lang="en-US" sz="1400" b="1" spc="0" baseline="0" dirty="0" err="1" smtClean="0">
                          <a:latin typeface="Calibri"/>
                          <a:cs typeface="Calibri"/>
                        </a:rPr>
                        <a:t>pacijentu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6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2000" b="1" spc="-40" dirty="0" err="1" smtClean="0">
                          <a:latin typeface="Calibri"/>
                          <a:cs typeface="Calibri"/>
                        </a:rPr>
                        <a:t>pol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lang="en-US" sz="2000" dirty="0" err="1" smtClean="0">
                          <a:latin typeface="Calibri"/>
                          <a:cs typeface="Calibri"/>
                        </a:rPr>
                        <a:t>uškarac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33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2000" b="1" spc="-5" dirty="0" err="1" smtClean="0">
                          <a:latin typeface="Calibri"/>
                          <a:cs typeface="Calibri"/>
                        </a:rPr>
                        <a:t>Godine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20" dirty="0" smtClean="0">
                          <a:latin typeface="Calibri"/>
                          <a:cs typeface="Calibri"/>
                        </a:rPr>
                        <a:t>g.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961D66"/>
                      </a:solidFill>
                      <a:prstDash val="solid"/>
                    </a:lnL>
                    <a:lnR w="12700">
                      <a:solidFill>
                        <a:srgbClr val="961D66"/>
                      </a:solidFill>
                      <a:prstDash val="solid"/>
                    </a:lnR>
                    <a:lnT w="12700">
                      <a:solidFill>
                        <a:srgbClr val="961D66"/>
                      </a:solidFill>
                      <a:prstDash val="solid"/>
                    </a:lnT>
                    <a:lnB w="12700">
                      <a:solidFill>
                        <a:srgbClr val="961D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3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194" y="2071000"/>
            <a:ext cx="2893953" cy="686594"/>
          </a:xfrm>
          <a:custGeom>
            <a:avLst/>
            <a:gdLst/>
            <a:ahLst/>
            <a:cxnLst/>
            <a:rect l="l" t="t" r="r" b="b"/>
            <a:pathLst>
              <a:path w="2894329" h="686435">
                <a:moveTo>
                  <a:pt x="0" y="0"/>
                </a:moveTo>
                <a:lnTo>
                  <a:pt x="2893872" y="0"/>
                </a:lnTo>
                <a:lnTo>
                  <a:pt x="2893872" y="686155"/>
                </a:lnTo>
                <a:lnTo>
                  <a:pt x="0" y="68615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9690" y="2071000"/>
            <a:ext cx="1442532" cy="686594"/>
          </a:xfrm>
          <a:custGeom>
            <a:avLst/>
            <a:gdLst/>
            <a:ahLst/>
            <a:cxnLst/>
            <a:rect l="l" t="t" r="r" b="b"/>
            <a:pathLst>
              <a:path w="1442720" h="686435">
                <a:moveTo>
                  <a:pt x="0" y="0"/>
                </a:moveTo>
                <a:lnTo>
                  <a:pt x="1442554" y="0"/>
                </a:lnTo>
                <a:lnTo>
                  <a:pt x="1442554" y="686155"/>
                </a:lnTo>
                <a:lnTo>
                  <a:pt x="0" y="686155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2057" y="2071000"/>
            <a:ext cx="1442532" cy="686594"/>
          </a:xfrm>
          <a:custGeom>
            <a:avLst/>
            <a:gdLst/>
            <a:ahLst/>
            <a:cxnLst/>
            <a:rect l="l" t="t" r="r" b="b"/>
            <a:pathLst>
              <a:path w="1442720" h="686435">
                <a:moveTo>
                  <a:pt x="0" y="0"/>
                </a:moveTo>
                <a:lnTo>
                  <a:pt x="1442554" y="0"/>
                </a:lnTo>
                <a:lnTo>
                  <a:pt x="1442554" y="686155"/>
                </a:lnTo>
                <a:lnTo>
                  <a:pt x="0" y="686155"/>
                </a:lnTo>
                <a:lnTo>
                  <a:pt x="0" y="0"/>
                </a:lnTo>
                <a:close/>
              </a:path>
            </a:pathLst>
          </a:custGeom>
          <a:solidFill>
            <a:srgbClr val="2C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4424" y="2071000"/>
            <a:ext cx="914916" cy="686594"/>
          </a:xfrm>
          <a:custGeom>
            <a:avLst/>
            <a:gdLst/>
            <a:ahLst/>
            <a:cxnLst/>
            <a:rect l="l" t="t" r="r" b="b"/>
            <a:pathLst>
              <a:path w="915034" h="686435">
                <a:moveTo>
                  <a:pt x="0" y="0"/>
                </a:moveTo>
                <a:lnTo>
                  <a:pt x="914514" y="0"/>
                </a:lnTo>
                <a:lnTo>
                  <a:pt x="914514" y="686155"/>
                </a:lnTo>
                <a:lnTo>
                  <a:pt x="0" y="68615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8820" y="2071000"/>
            <a:ext cx="4368231" cy="686594"/>
          </a:xfrm>
          <a:custGeom>
            <a:avLst/>
            <a:gdLst/>
            <a:ahLst/>
            <a:cxnLst/>
            <a:rect l="l" t="t" r="r" b="b"/>
            <a:pathLst>
              <a:path w="4368800" h="686435">
                <a:moveTo>
                  <a:pt x="0" y="0"/>
                </a:moveTo>
                <a:lnTo>
                  <a:pt x="4368355" y="0"/>
                </a:lnTo>
                <a:lnTo>
                  <a:pt x="4368355" y="686155"/>
                </a:lnTo>
                <a:lnTo>
                  <a:pt x="0" y="68615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194" y="2757314"/>
            <a:ext cx="2893953" cy="343615"/>
          </a:xfrm>
          <a:custGeom>
            <a:avLst/>
            <a:gdLst/>
            <a:ahLst/>
            <a:cxnLst/>
            <a:rect l="l" t="t" r="r" b="b"/>
            <a:pathLst>
              <a:path w="2894329" h="343535">
                <a:moveTo>
                  <a:pt x="0" y="0"/>
                </a:moveTo>
                <a:lnTo>
                  <a:pt x="2893872" y="0"/>
                </a:lnTo>
                <a:lnTo>
                  <a:pt x="2893872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9690" y="2757314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2057" y="2757314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4424" y="2757314"/>
            <a:ext cx="914916" cy="343615"/>
          </a:xfrm>
          <a:custGeom>
            <a:avLst/>
            <a:gdLst/>
            <a:ahLst/>
            <a:cxnLst/>
            <a:rect l="l" t="t" r="r" b="b"/>
            <a:pathLst>
              <a:path w="915034" h="343535">
                <a:moveTo>
                  <a:pt x="0" y="0"/>
                </a:moveTo>
                <a:lnTo>
                  <a:pt x="914514" y="0"/>
                </a:lnTo>
                <a:lnTo>
                  <a:pt x="91451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8820" y="2757314"/>
            <a:ext cx="1754911" cy="343615"/>
          </a:xfrm>
          <a:custGeom>
            <a:avLst/>
            <a:gdLst/>
            <a:ahLst/>
            <a:cxnLst/>
            <a:rect l="l" t="t" r="r" b="b"/>
            <a:pathLst>
              <a:path w="1755140" h="343535">
                <a:moveTo>
                  <a:pt x="0" y="0"/>
                </a:moveTo>
                <a:lnTo>
                  <a:pt x="1754606" y="0"/>
                </a:lnTo>
                <a:lnTo>
                  <a:pt x="1754606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53199" y="2757314"/>
            <a:ext cx="2613955" cy="343615"/>
          </a:xfrm>
          <a:custGeom>
            <a:avLst/>
            <a:gdLst/>
            <a:ahLst/>
            <a:cxnLst/>
            <a:rect l="l" t="t" r="r" b="b"/>
            <a:pathLst>
              <a:path w="2614295" h="343535">
                <a:moveTo>
                  <a:pt x="0" y="0"/>
                </a:moveTo>
                <a:lnTo>
                  <a:pt x="2613761" y="0"/>
                </a:lnTo>
                <a:lnTo>
                  <a:pt x="2613761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194" y="3100471"/>
            <a:ext cx="2893953" cy="343615"/>
          </a:xfrm>
          <a:custGeom>
            <a:avLst/>
            <a:gdLst/>
            <a:ahLst/>
            <a:cxnLst/>
            <a:rect l="l" t="t" r="r" b="b"/>
            <a:pathLst>
              <a:path w="2894329" h="343535">
                <a:moveTo>
                  <a:pt x="0" y="0"/>
                </a:moveTo>
                <a:lnTo>
                  <a:pt x="2893872" y="0"/>
                </a:lnTo>
                <a:lnTo>
                  <a:pt x="2893872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9690" y="3100471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2057" y="3100471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4424" y="3100471"/>
            <a:ext cx="914916" cy="343615"/>
          </a:xfrm>
          <a:custGeom>
            <a:avLst/>
            <a:gdLst/>
            <a:ahLst/>
            <a:cxnLst/>
            <a:rect l="l" t="t" r="r" b="b"/>
            <a:pathLst>
              <a:path w="915034" h="343535">
                <a:moveTo>
                  <a:pt x="0" y="0"/>
                </a:moveTo>
                <a:lnTo>
                  <a:pt x="914514" y="0"/>
                </a:lnTo>
                <a:lnTo>
                  <a:pt x="91451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8820" y="3100471"/>
            <a:ext cx="1754911" cy="343615"/>
          </a:xfrm>
          <a:custGeom>
            <a:avLst/>
            <a:gdLst/>
            <a:ahLst/>
            <a:cxnLst/>
            <a:rect l="l" t="t" r="r" b="b"/>
            <a:pathLst>
              <a:path w="1755140" h="343535">
                <a:moveTo>
                  <a:pt x="0" y="0"/>
                </a:moveTo>
                <a:lnTo>
                  <a:pt x="1754606" y="0"/>
                </a:lnTo>
                <a:lnTo>
                  <a:pt x="1754606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53199" y="3100471"/>
            <a:ext cx="2613955" cy="343615"/>
          </a:xfrm>
          <a:custGeom>
            <a:avLst/>
            <a:gdLst/>
            <a:ahLst/>
            <a:cxnLst/>
            <a:rect l="l" t="t" r="r" b="b"/>
            <a:pathLst>
              <a:path w="2614295" h="343535">
                <a:moveTo>
                  <a:pt x="0" y="0"/>
                </a:moveTo>
                <a:lnTo>
                  <a:pt x="2613761" y="0"/>
                </a:lnTo>
                <a:lnTo>
                  <a:pt x="2613761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9690" y="3443627"/>
            <a:ext cx="1442532" cy="405224"/>
          </a:xfrm>
          <a:custGeom>
            <a:avLst/>
            <a:gdLst/>
            <a:ahLst/>
            <a:cxnLst/>
            <a:rect l="l" t="t" r="r" b="b"/>
            <a:pathLst>
              <a:path w="1442720" h="405129">
                <a:moveTo>
                  <a:pt x="0" y="0"/>
                </a:moveTo>
                <a:lnTo>
                  <a:pt x="1442554" y="0"/>
                </a:lnTo>
                <a:lnTo>
                  <a:pt x="1442554" y="404609"/>
                </a:lnTo>
                <a:lnTo>
                  <a:pt x="0" y="4046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42057" y="3443627"/>
            <a:ext cx="1442532" cy="405224"/>
          </a:xfrm>
          <a:custGeom>
            <a:avLst/>
            <a:gdLst/>
            <a:ahLst/>
            <a:cxnLst/>
            <a:rect l="l" t="t" r="r" b="b"/>
            <a:pathLst>
              <a:path w="1442720" h="405129">
                <a:moveTo>
                  <a:pt x="0" y="0"/>
                </a:moveTo>
                <a:lnTo>
                  <a:pt x="1442554" y="0"/>
                </a:lnTo>
                <a:lnTo>
                  <a:pt x="1442554" y="404609"/>
                </a:lnTo>
                <a:lnTo>
                  <a:pt x="0" y="4046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4424" y="3443627"/>
            <a:ext cx="914916" cy="405224"/>
          </a:xfrm>
          <a:custGeom>
            <a:avLst/>
            <a:gdLst/>
            <a:ahLst/>
            <a:cxnLst/>
            <a:rect l="l" t="t" r="r" b="b"/>
            <a:pathLst>
              <a:path w="915034" h="405129">
                <a:moveTo>
                  <a:pt x="0" y="0"/>
                </a:moveTo>
                <a:lnTo>
                  <a:pt x="914514" y="0"/>
                </a:lnTo>
                <a:lnTo>
                  <a:pt x="914514" y="404609"/>
                </a:lnTo>
                <a:lnTo>
                  <a:pt x="0" y="4046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9690" y="3848344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2057" y="3848344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4424" y="3848344"/>
            <a:ext cx="914916" cy="343615"/>
          </a:xfrm>
          <a:custGeom>
            <a:avLst/>
            <a:gdLst/>
            <a:ahLst/>
            <a:cxnLst/>
            <a:rect l="l" t="t" r="r" b="b"/>
            <a:pathLst>
              <a:path w="915034" h="343535">
                <a:moveTo>
                  <a:pt x="0" y="0"/>
                </a:moveTo>
                <a:lnTo>
                  <a:pt x="914514" y="0"/>
                </a:lnTo>
                <a:lnTo>
                  <a:pt x="91451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98820" y="3848344"/>
            <a:ext cx="1754911" cy="343615"/>
          </a:xfrm>
          <a:custGeom>
            <a:avLst/>
            <a:gdLst/>
            <a:ahLst/>
            <a:cxnLst/>
            <a:rect l="l" t="t" r="r" b="b"/>
            <a:pathLst>
              <a:path w="1755140" h="343535">
                <a:moveTo>
                  <a:pt x="0" y="0"/>
                </a:moveTo>
                <a:lnTo>
                  <a:pt x="1754606" y="0"/>
                </a:lnTo>
                <a:lnTo>
                  <a:pt x="1754606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6194" y="3455802"/>
            <a:ext cx="2893953" cy="343615"/>
          </a:xfrm>
          <a:custGeom>
            <a:avLst/>
            <a:gdLst/>
            <a:ahLst/>
            <a:cxnLst/>
            <a:rect l="l" t="t" r="r" b="b"/>
            <a:pathLst>
              <a:path w="2894329" h="343535">
                <a:moveTo>
                  <a:pt x="0" y="0"/>
                </a:moveTo>
                <a:lnTo>
                  <a:pt x="2893872" y="0"/>
                </a:lnTo>
                <a:lnTo>
                  <a:pt x="2893872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9690" y="4191502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42057" y="4191502"/>
            <a:ext cx="1442532" cy="343615"/>
          </a:xfrm>
          <a:custGeom>
            <a:avLst/>
            <a:gdLst/>
            <a:ahLst/>
            <a:cxnLst/>
            <a:rect l="l" t="t" r="r" b="b"/>
            <a:pathLst>
              <a:path w="1442720" h="343535">
                <a:moveTo>
                  <a:pt x="0" y="0"/>
                </a:moveTo>
                <a:lnTo>
                  <a:pt x="1442554" y="0"/>
                </a:lnTo>
                <a:lnTo>
                  <a:pt x="144255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84424" y="4191502"/>
            <a:ext cx="914916" cy="343615"/>
          </a:xfrm>
          <a:custGeom>
            <a:avLst/>
            <a:gdLst/>
            <a:ahLst/>
            <a:cxnLst/>
            <a:rect l="l" t="t" r="r" b="b"/>
            <a:pathLst>
              <a:path w="915034" h="343535">
                <a:moveTo>
                  <a:pt x="0" y="0"/>
                </a:moveTo>
                <a:lnTo>
                  <a:pt x="914514" y="0"/>
                </a:lnTo>
                <a:lnTo>
                  <a:pt x="914514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8820" y="4191502"/>
            <a:ext cx="1754911" cy="343615"/>
          </a:xfrm>
          <a:custGeom>
            <a:avLst/>
            <a:gdLst/>
            <a:ahLst/>
            <a:cxnLst/>
            <a:rect l="l" t="t" r="r" b="b"/>
            <a:pathLst>
              <a:path w="1755140" h="343535">
                <a:moveTo>
                  <a:pt x="0" y="0"/>
                </a:moveTo>
                <a:lnTo>
                  <a:pt x="1754606" y="0"/>
                </a:lnTo>
                <a:lnTo>
                  <a:pt x="1754606" y="343077"/>
                </a:lnTo>
                <a:lnTo>
                  <a:pt x="0" y="3430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194" y="4534646"/>
            <a:ext cx="2893953" cy="304871"/>
          </a:xfrm>
          <a:custGeom>
            <a:avLst/>
            <a:gdLst/>
            <a:ahLst/>
            <a:cxnLst/>
            <a:rect l="l" t="t" r="r" b="b"/>
            <a:pathLst>
              <a:path w="2894329" h="304800">
                <a:moveTo>
                  <a:pt x="0" y="0"/>
                </a:moveTo>
                <a:lnTo>
                  <a:pt x="2893872" y="0"/>
                </a:lnTo>
                <a:lnTo>
                  <a:pt x="289387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9690" y="4534646"/>
            <a:ext cx="1442532" cy="304871"/>
          </a:xfrm>
          <a:custGeom>
            <a:avLst/>
            <a:gdLst/>
            <a:ahLst/>
            <a:cxnLst/>
            <a:rect l="l" t="t" r="r" b="b"/>
            <a:pathLst>
              <a:path w="1442720" h="304800">
                <a:moveTo>
                  <a:pt x="0" y="0"/>
                </a:moveTo>
                <a:lnTo>
                  <a:pt x="1442554" y="0"/>
                </a:lnTo>
                <a:lnTo>
                  <a:pt x="14425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2057" y="4534646"/>
            <a:ext cx="1442532" cy="304871"/>
          </a:xfrm>
          <a:custGeom>
            <a:avLst/>
            <a:gdLst/>
            <a:ahLst/>
            <a:cxnLst/>
            <a:rect l="l" t="t" r="r" b="b"/>
            <a:pathLst>
              <a:path w="1442720" h="304800">
                <a:moveTo>
                  <a:pt x="0" y="0"/>
                </a:moveTo>
                <a:lnTo>
                  <a:pt x="1442554" y="0"/>
                </a:lnTo>
                <a:lnTo>
                  <a:pt x="144255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84424" y="4534646"/>
            <a:ext cx="914916" cy="304871"/>
          </a:xfrm>
          <a:custGeom>
            <a:avLst/>
            <a:gdLst/>
            <a:ahLst/>
            <a:cxnLst/>
            <a:rect l="l" t="t" r="r" b="b"/>
            <a:pathLst>
              <a:path w="915034" h="304800">
                <a:moveTo>
                  <a:pt x="0" y="0"/>
                </a:moveTo>
                <a:lnTo>
                  <a:pt x="914514" y="0"/>
                </a:lnTo>
                <a:lnTo>
                  <a:pt x="91451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8820" y="4534646"/>
            <a:ext cx="1754911" cy="304871"/>
          </a:xfrm>
          <a:custGeom>
            <a:avLst/>
            <a:gdLst/>
            <a:ahLst/>
            <a:cxnLst/>
            <a:rect l="l" t="t" r="r" b="b"/>
            <a:pathLst>
              <a:path w="1755140" h="304800">
                <a:moveTo>
                  <a:pt x="0" y="0"/>
                </a:moveTo>
                <a:lnTo>
                  <a:pt x="1754606" y="0"/>
                </a:lnTo>
                <a:lnTo>
                  <a:pt x="17546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6199" y="2757316"/>
            <a:ext cx="11060895" cy="0"/>
          </a:xfrm>
          <a:custGeom>
            <a:avLst/>
            <a:gdLst/>
            <a:ahLst/>
            <a:cxnLst/>
            <a:rect l="l" t="t" r="r" b="b"/>
            <a:pathLst>
              <a:path w="11062335">
                <a:moveTo>
                  <a:pt x="0" y="0"/>
                </a:moveTo>
                <a:lnTo>
                  <a:pt x="1106185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199" y="3100474"/>
            <a:ext cx="11060895" cy="0"/>
          </a:xfrm>
          <a:custGeom>
            <a:avLst/>
            <a:gdLst/>
            <a:ahLst/>
            <a:cxnLst/>
            <a:rect l="l" t="t" r="r" b="b"/>
            <a:pathLst>
              <a:path w="11062335">
                <a:moveTo>
                  <a:pt x="0" y="0"/>
                </a:moveTo>
                <a:lnTo>
                  <a:pt x="1106185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6197" y="3443629"/>
            <a:ext cx="2893953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9689" y="3443629"/>
            <a:ext cx="8166942" cy="0"/>
          </a:xfrm>
          <a:custGeom>
            <a:avLst/>
            <a:gdLst/>
            <a:ahLst/>
            <a:cxnLst/>
            <a:rect l="l" t="t" r="r" b="b"/>
            <a:pathLst>
              <a:path w="8168005">
                <a:moveTo>
                  <a:pt x="0" y="0"/>
                </a:moveTo>
                <a:lnTo>
                  <a:pt x="816799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6197" y="3848338"/>
            <a:ext cx="2893953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99689" y="3848338"/>
            <a:ext cx="8166942" cy="0"/>
          </a:xfrm>
          <a:custGeom>
            <a:avLst/>
            <a:gdLst/>
            <a:ahLst/>
            <a:cxnLst/>
            <a:rect l="l" t="t" r="r" b="b"/>
            <a:pathLst>
              <a:path w="8168005">
                <a:moveTo>
                  <a:pt x="0" y="0"/>
                </a:moveTo>
                <a:lnTo>
                  <a:pt x="816799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6197" y="4191493"/>
            <a:ext cx="2893953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6197" y="4534650"/>
            <a:ext cx="2893953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99689" y="4534650"/>
            <a:ext cx="8166942" cy="0"/>
          </a:xfrm>
          <a:custGeom>
            <a:avLst/>
            <a:gdLst/>
            <a:ahLst/>
            <a:cxnLst/>
            <a:rect l="l" t="t" r="r" b="b"/>
            <a:pathLst>
              <a:path w="8168005">
                <a:moveTo>
                  <a:pt x="0" y="0"/>
                </a:moveTo>
                <a:lnTo>
                  <a:pt x="816799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199" y="2071003"/>
            <a:ext cx="11060895" cy="0"/>
          </a:xfrm>
          <a:custGeom>
            <a:avLst/>
            <a:gdLst/>
            <a:ahLst/>
            <a:cxnLst/>
            <a:rect l="l" t="t" r="r" b="b"/>
            <a:pathLst>
              <a:path w="11062335">
                <a:moveTo>
                  <a:pt x="0" y="0"/>
                </a:moveTo>
                <a:lnTo>
                  <a:pt x="1106185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6197" y="4839520"/>
            <a:ext cx="2893953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9689" y="4839520"/>
            <a:ext cx="8166942" cy="0"/>
          </a:xfrm>
          <a:custGeom>
            <a:avLst/>
            <a:gdLst/>
            <a:ahLst/>
            <a:cxnLst/>
            <a:rect l="l" t="t" r="r" b="b"/>
            <a:pathLst>
              <a:path w="8168005">
                <a:moveTo>
                  <a:pt x="0" y="0"/>
                </a:moveTo>
                <a:lnTo>
                  <a:pt x="8167992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624931" y="2220441"/>
            <a:ext cx="9898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74366" y="2220441"/>
            <a:ext cx="11771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62868" y="2517928"/>
            <a:ext cx="555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ei</a:t>
            </a:r>
            <a:r>
              <a:rPr sz="1400" b="1" spc="-10" dirty="0">
                <a:latin typeface="Calibri"/>
                <a:cs typeface="Calibri"/>
              </a:rPr>
              <a:t>gh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78413" y="2304444"/>
            <a:ext cx="14095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</a:pP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dds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io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2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</a:t>
            </a:r>
            <a:r>
              <a:rPr sz="1400" b="1" spc="-35" dirty="0">
                <a:latin typeface="Calibri"/>
                <a:cs typeface="Calibri"/>
              </a:rPr>
              <a:t>x</a:t>
            </a:r>
            <a:r>
              <a:rPr sz="1400" b="1" dirty="0">
                <a:latin typeface="Calibri"/>
                <a:cs typeface="Calibri"/>
              </a:rPr>
              <a:t>ed,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95</a:t>
            </a:r>
            <a:r>
              <a:rPr sz="1400" b="1" dirty="0">
                <a:latin typeface="Calibri"/>
                <a:cs typeface="Calibri"/>
              </a:rPr>
              <a:t>%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4995" y="2841989"/>
            <a:ext cx="156253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Hae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rr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10" dirty="0">
                <a:latin typeface="Calibri"/>
                <a:cs typeface="Calibri"/>
              </a:rPr>
              <a:t>ag</a:t>
            </a:r>
            <a:r>
              <a:rPr sz="1400" b="1" dirty="0">
                <a:latin typeface="Calibri"/>
                <a:cs typeface="Calibri"/>
              </a:rPr>
              <a:t>ic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0" dirty="0">
                <a:latin typeface="Calibri"/>
                <a:cs typeface="Calibri"/>
              </a:rPr>
              <a:t>ke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4995" y="3185132"/>
            <a:ext cx="1725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n)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2000" y="3185132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12/1,694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24323" y="3185132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31/1,742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07082" y="3185132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26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282975" y="3185132"/>
            <a:ext cx="1203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23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77]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4779" y="3531593"/>
            <a:ext cx="19257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ox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350" b="1" spc="22" baseline="24691" dirty="0">
                <a:solidFill>
                  <a:srgbClr val="FFFFFF"/>
                </a:solidFill>
                <a:latin typeface="Calibri"/>
                <a:cs typeface="Calibri"/>
              </a:rPr>
              <a:t>§</a:t>
            </a:r>
            <a:endParaRPr sz="1350" baseline="24691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81953" y="3540358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22/3,754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24276" y="3540358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30/3,714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07034" y="3540358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82927" y="3540358"/>
            <a:ext cx="1203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[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42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25]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4770" y="4600119"/>
            <a:ext cx="10272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% 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77137" y="4600119"/>
            <a:ext cx="6869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55/8,657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73823" y="4600119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110/8,642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528250" y="4600119"/>
            <a:ext cx="4247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265992" y="4600119"/>
            <a:ext cx="122094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0.5</a:t>
            </a:r>
            <a:r>
              <a:rPr sz="1400" b="1" dirty="0">
                <a:latin typeface="Calibri"/>
                <a:cs typeface="Calibri"/>
              </a:rPr>
              <a:t>1 [</a:t>
            </a:r>
            <a:r>
              <a:rPr sz="1400" b="1" spc="-5" dirty="0">
                <a:latin typeface="Calibri"/>
                <a:cs typeface="Calibri"/>
              </a:rPr>
              <a:t>0.38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0.69]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465852" y="4836483"/>
            <a:ext cx="2453956" cy="0"/>
          </a:xfrm>
          <a:custGeom>
            <a:avLst/>
            <a:gdLst/>
            <a:ahLst/>
            <a:cxnLst/>
            <a:rect l="l" t="t" r="r" b="b"/>
            <a:pathLst>
              <a:path w="2454275">
                <a:moveTo>
                  <a:pt x="0" y="0"/>
                </a:moveTo>
                <a:lnTo>
                  <a:pt x="24539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21733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68955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91329" y="2809006"/>
            <a:ext cx="0" cy="2094080"/>
          </a:xfrm>
          <a:custGeom>
            <a:avLst/>
            <a:gdLst/>
            <a:ahLst/>
            <a:cxnLst/>
            <a:rect l="l" t="t" r="r" b="b"/>
            <a:pathLst>
              <a:path h="2093595">
                <a:moveTo>
                  <a:pt x="0" y="0"/>
                </a:moveTo>
                <a:lnTo>
                  <a:pt x="0" y="2093318"/>
                </a:lnTo>
              </a:path>
            </a:pathLst>
          </a:custGeom>
          <a:ln w="20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83762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64846" y="5278025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0" y="0"/>
                </a:moveTo>
                <a:lnTo>
                  <a:pt x="217995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63538" y="5221636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457" y="0"/>
                </a:moveTo>
                <a:lnTo>
                  <a:pt x="0" y="114300"/>
                </a:lnTo>
                <a:lnTo>
                  <a:pt x="114528" y="57607"/>
                </a:lnTo>
                <a:lnTo>
                  <a:pt x="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37852" y="5278025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217995" y="0"/>
                </a:moveTo>
                <a:lnTo>
                  <a:pt x="0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42616" y="5221636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071" y="0"/>
                </a:moveTo>
                <a:lnTo>
                  <a:pt x="0" y="57607"/>
                </a:lnTo>
                <a:lnTo>
                  <a:pt x="114528" y="114300"/>
                </a:lnTo>
                <a:lnTo>
                  <a:pt x="11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11551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00970" y="4598439"/>
            <a:ext cx="307300" cy="199436"/>
          </a:xfrm>
          <a:custGeom>
            <a:avLst/>
            <a:gdLst/>
            <a:ahLst/>
            <a:cxnLst/>
            <a:rect l="l" t="t" r="r" b="b"/>
            <a:pathLst>
              <a:path w="307340" h="199389">
                <a:moveTo>
                  <a:pt x="153619" y="0"/>
                </a:moveTo>
                <a:lnTo>
                  <a:pt x="0" y="99631"/>
                </a:lnTo>
                <a:lnTo>
                  <a:pt x="153619" y="199262"/>
                </a:lnTo>
                <a:lnTo>
                  <a:pt x="307238" y="99631"/>
                </a:lnTo>
                <a:lnTo>
                  <a:pt x="153619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09303" y="3646773"/>
            <a:ext cx="164444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47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45593" y="3636263"/>
            <a:ext cx="201904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753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10029" y="5088706"/>
            <a:ext cx="8253925" cy="97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2785" algn="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</a:t>
            </a:r>
            <a:r>
              <a:rPr sz="1400" b="1" dirty="0">
                <a:latin typeface="Calibri"/>
                <a:cs typeface="Calibri"/>
              </a:rPr>
              <a:t>AC</a:t>
            </a:r>
            <a:endParaRPr sz="1400" dirty="0">
              <a:latin typeface="Calibri"/>
              <a:cs typeface="Calibri"/>
            </a:endParaRPr>
          </a:p>
          <a:p>
            <a:pPr marL="2477770" marR="5080" indent="86360">
              <a:lnSpc>
                <a:spcPct val="100000"/>
              </a:lnSpc>
              <a:spcBef>
                <a:spcPts val="5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clini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paring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Cs. Co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annot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indi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idual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hese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*5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g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†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60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7" baseline="24305" dirty="0">
                <a:solidFill>
                  <a:srgbClr val="76004A"/>
                </a:solidFill>
                <a:latin typeface="Calibri"/>
                <a:cs typeface="Calibri"/>
              </a:rPr>
              <a:t>‡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150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g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;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7" baseline="24305" dirty="0">
                <a:solidFill>
                  <a:srgbClr val="76004A"/>
                </a:solidFill>
                <a:latin typeface="Calibri"/>
                <a:cs typeface="Calibri"/>
              </a:rPr>
              <a:t>§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20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3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-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da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il</a:t>
            </a:r>
            <a:r>
              <a:rPr sz="1200" i="1" spc="-60" dirty="0">
                <a:solidFill>
                  <a:srgbClr val="76004A"/>
                </a:solidFill>
                <a:latin typeface="Calibri"/>
                <a:cs typeface="Calibri"/>
              </a:rPr>
              <a:t>y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164905" y="4894742"/>
            <a:ext cx="1276819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340">
              <a:lnSpc>
                <a:spcPct val="100000"/>
              </a:lnSpc>
              <a:tabLst>
                <a:tab pos="679450" algn="l"/>
              </a:tabLst>
            </a:pPr>
            <a:r>
              <a:rPr sz="1200" spc="-10" dirty="0">
                <a:latin typeface="Calibri"/>
                <a:cs typeface="Calibri"/>
              </a:rPr>
              <a:t>5	10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ar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360153" y="4963809"/>
            <a:ext cx="14406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9734" algn="l"/>
                <a:tab pos="827405" algn="l"/>
                <a:tab pos="1234440" algn="l"/>
              </a:tabLst>
            </a:pP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1	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2	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228570" y="30735"/>
            <a:ext cx="11867537" cy="1145433"/>
          </a:xfrm>
          <a:prstGeom prst="rect">
            <a:avLst/>
          </a:prstGeom>
        </p:spPr>
        <p:txBody>
          <a:bodyPr vert="horz" wrap="square" lIns="0" tIns="118220" rIns="0" bIns="0" rtlCol="0">
            <a:spAutoFit/>
          </a:bodyPr>
          <a:lstStyle/>
          <a:p>
            <a:pPr marL="8255" marR="5080">
              <a:lnSpc>
                <a:spcPct val="100899"/>
              </a:lnSpc>
            </a:pPr>
            <a:r>
              <a:rPr lang="en-US" sz="3200" spc="10" dirty="0" smtClean="0"/>
              <a:t>Meta-</a:t>
            </a:r>
            <a:r>
              <a:rPr lang="en-US" sz="3200" spc="10" dirty="0" err="1" smtClean="0"/>
              <a:t>analiza</a:t>
            </a:r>
            <a:r>
              <a:rPr lang="en-US" sz="3200" spc="10" dirty="0" smtClean="0"/>
              <a:t>:</a:t>
            </a:r>
            <a:r>
              <a:rPr lang="en-US" sz="3200" spc="10" dirty="0"/>
              <a:t/>
            </a:r>
            <a:br>
              <a:rPr lang="en-US" sz="3200" spc="10" dirty="0"/>
            </a:br>
            <a:r>
              <a:rPr lang="en-US" sz="3200" spc="10" dirty="0" err="1"/>
              <a:t>r</a:t>
            </a:r>
            <a:r>
              <a:rPr sz="3200" spc="10" dirty="0" err="1" smtClean="0"/>
              <a:t>i</a:t>
            </a:r>
            <a:r>
              <a:rPr lang="en-US" sz="3200" spc="10" dirty="0" err="1" smtClean="0"/>
              <a:t>zik</a:t>
            </a:r>
            <a:r>
              <a:rPr lang="en-US" sz="3200" spc="10" dirty="0" smtClean="0"/>
              <a:t> od </a:t>
            </a:r>
            <a:r>
              <a:rPr sz="3200" spc="10" dirty="0" err="1" smtClean="0"/>
              <a:t>h</a:t>
            </a:r>
            <a:r>
              <a:rPr lang="en-US" sz="3200" spc="10" dirty="0" err="1" smtClean="0"/>
              <a:t>emoragičnog</a:t>
            </a:r>
            <a:r>
              <a:rPr lang="en-US" sz="3200" spc="10" dirty="0" smtClean="0"/>
              <a:t> MU </a:t>
            </a:r>
            <a:r>
              <a:rPr lang="en-US" sz="3200" spc="10" dirty="0" err="1" smtClean="0"/>
              <a:t>kojem</a:t>
            </a:r>
            <a:r>
              <a:rPr lang="en-US" sz="3200" spc="10" dirty="0" smtClean="0"/>
              <a:t> je </a:t>
            </a:r>
            <a:r>
              <a:rPr lang="en-US" sz="3200" spc="10" dirty="0" err="1" smtClean="0"/>
              <a:t>prethodila</a:t>
            </a:r>
            <a:r>
              <a:rPr lang="en-US" sz="3200" spc="10" dirty="0" smtClean="0"/>
              <a:t> </a:t>
            </a:r>
            <a:r>
              <a:rPr sz="3200" spc="-5" dirty="0" smtClean="0"/>
              <a:t> </a:t>
            </a:r>
            <a:r>
              <a:rPr sz="3200" spc="5" dirty="0"/>
              <a:t>T</a:t>
            </a:r>
            <a:r>
              <a:rPr sz="3200" dirty="0"/>
              <a:t>I</a:t>
            </a:r>
            <a:r>
              <a:rPr sz="3200" spc="15" dirty="0"/>
              <a:t>A</a:t>
            </a:r>
            <a:r>
              <a:rPr sz="3200" spc="-5" dirty="0"/>
              <a:t> </a:t>
            </a:r>
            <a:r>
              <a:rPr lang="en-US" sz="3200" spc="15" dirty="0" err="1" smtClean="0"/>
              <a:t>ili</a:t>
            </a:r>
            <a:r>
              <a:rPr lang="en-US" sz="3200" spc="15" dirty="0" smtClean="0"/>
              <a:t> </a:t>
            </a:r>
            <a:r>
              <a:rPr sz="3200" spc="10" dirty="0" err="1" smtClean="0"/>
              <a:t>i</a:t>
            </a:r>
            <a:r>
              <a:rPr lang="en-US" sz="3200" spc="10" dirty="0" err="1" smtClean="0"/>
              <a:t>shemični</a:t>
            </a:r>
            <a:r>
              <a:rPr lang="en-US" sz="3200" spc="10" dirty="0" smtClean="0"/>
              <a:t> MU </a:t>
            </a:r>
            <a:r>
              <a:rPr sz="3200" spc="-45" dirty="0" smtClean="0"/>
              <a:t> </a:t>
            </a:r>
            <a:endParaRPr sz="3200" dirty="0"/>
          </a:p>
        </p:txBody>
      </p:sp>
      <p:sp>
        <p:nvSpPr>
          <p:cNvPr id="99" name="object 99"/>
          <p:cNvSpPr txBox="1"/>
          <p:nvPr/>
        </p:nvSpPr>
        <p:spPr>
          <a:xfrm>
            <a:off x="1248226" y="1351597"/>
            <a:ext cx="95853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5080" indent="-657225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II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li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s,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duc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sk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mo</a:t>
            </a:r>
            <a:r>
              <a:rPr sz="2000" b="1" spc="-5" dirty="0">
                <a:latin typeface="Calibri"/>
                <a:cs typeface="Calibri"/>
              </a:rPr>
              <a:t>rr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gi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49%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 </a:t>
            </a:r>
            <a:r>
              <a:rPr sz="2000" b="1" spc="-10" dirty="0">
                <a:latin typeface="Calibri"/>
                <a:cs typeface="Calibri"/>
              </a:rPr>
              <a:t>w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w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ith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</a:t>
            </a:r>
            <a:r>
              <a:rPr sz="2000" b="1" spc="-10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ho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xpe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nc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447320" y="3555238"/>
            <a:ext cx="162539" cy="162598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001" y="0"/>
                </a:lnTo>
                <a:lnTo>
                  <a:pt x="162001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13140" y="3273694"/>
            <a:ext cx="22666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634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63821" y="3273694"/>
            <a:ext cx="187936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360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51158" y="3192680"/>
            <a:ext cx="162539" cy="162598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0"/>
                </a:moveTo>
                <a:lnTo>
                  <a:pt x="162001" y="0"/>
                </a:lnTo>
                <a:lnTo>
                  <a:pt x="162001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00388" y="4834623"/>
            <a:ext cx="29923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00"/>
              </a:lnSpc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eit</a:t>
            </a:r>
            <a:r>
              <a:rPr sz="1200" spc="-15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baseline="24305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=3</a:t>
            </a:r>
            <a:r>
              <a:rPr sz="1200" spc="-5" dirty="0">
                <a:latin typeface="Calibri"/>
                <a:cs typeface="Calibri"/>
              </a:rPr>
              <a:t>.44,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df</a:t>
            </a:r>
            <a:r>
              <a:rPr sz="1200" spc="-10" dirty="0">
                <a:latin typeface="Calibri"/>
                <a:cs typeface="Calibri"/>
              </a:rPr>
              <a:t>=3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=0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33)</a:t>
            </a:r>
            <a:r>
              <a:rPr sz="1200" spc="-5" dirty="0">
                <a:latin typeface="Calibri"/>
                <a:cs typeface="Calibri"/>
              </a:rPr>
              <a:t>;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baseline="24305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0" dirty="0">
                <a:latin typeface="Calibri"/>
                <a:cs typeface="Calibri"/>
              </a:rPr>
              <a:t>13%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Z=4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29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i="1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&lt;0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spc="-10" dirty="0">
                <a:latin typeface="Calibri"/>
                <a:cs typeface="Calibri"/>
              </a:rPr>
              <a:t>0001)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842057" y="5339990"/>
            <a:ext cx="6391880" cy="469492"/>
          </a:xfrm>
          <a:custGeom>
            <a:avLst/>
            <a:gdLst/>
            <a:ahLst/>
            <a:cxnLst/>
            <a:rect l="l" t="t" r="r" b="b"/>
            <a:pathLst>
              <a:path w="6235700" h="581660">
                <a:moveTo>
                  <a:pt x="6138773" y="0"/>
                </a:moveTo>
                <a:lnTo>
                  <a:pt x="85339" y="678"/>
                </a:lnTo>
                <a:lnTo>
                  <a:pt x="45711" y="14593"/>
                </a:lnTo>
                <a:lnTo>
                  <a:pt x="16197" y="43222"/>
                </a:lnTo>
                <a:lnTo>
                  <a:pt x="1091" y="82272"/>
                </a:lnTo>
                <a:lnTo>
                  <a:pt x="0" y="96862"/>
                </a:lnTo>
                <a:lnTo>
                  <a:pt x="678" y="495827"/>
                </a:lnTo>
                <a:lnTo>
                  <a:pt x="14593" y="535458"/>
                </a:lnTo>
                <a:lnTo>
                  <a:pt x="43222" y="564970"/>
                </a:lnTo>
                <a:lnTo>
                  <a:pt x="82272" y="580073"/>
                </a:lnTo>
                <a:lnTo>
                  <a:pt x="96862" y="581164"/>
                </a:lnTo>
                <a:lnTo>
                  <a:pt x="6150296" y="580486"/>
                </a:lnTo>
                <a:lnTo>
                  <a:pt x="6189925" y="566573"/>
                </a:lnTo>
                <a:lnTo>
                  <a:pt x="6219438" y="537947"/>
                </a:lnTo>
                <a:lnTo>
                  <a:pt x="6234544" y="498895"/>
                </a:lnTo>
                <a:lnTo>
                  <a:pt x="6235636" y="484301"/>
                </a:lnTo>
                <a:lnTo>
                  <a:pt x="6234958" y="85339"/>
                </a:lnTo>
                <a:lnTo>
                  <a:pt x="6221042" y="45711"/>
                </a:lnTo>
                <a:lnTo>
                  <a:pt x="6192413" y="16197"/>
                </a:lnTo>
                <a:lnTo>
                  <a:pt x="6153364" y="1091"/>
                </a:lnTo>
                <a:lnTo>
                  <a:pt x="6138773" y="0"/>
                </a:lnTo>
                <a:close/>
              </a:path>
            </a:pathLst>
          </a:custGeom>
          <a:solidFill>
            <a:srgbClr val="76164F"/>
          </a:solidFill>
        </p:spPr>
        <p:txBody>
          <a:bodyPr wrap="square" lIns="0" tIns="0" rIns="0" bIns="0" rtlCol="0"/>
          <a:lstStyle/>
          <a:p>
            <a:r>
              <a:rPr lang="en-US" sz="1200" dirty="0">
                <a:solidFill>
                  <a:schemeClr val="bg1"/>
                </a:solidFill>
              </a:rPr>
              <a:t>There are no head-to-head </a:t>
            </a:r>
            <a:r>
              <a:rPr lang="en-US" sz="1200" dirty="0" err="1">
                <a:solidFill>
                  <a:schemeClr val="bg1"/>
                </a:solidFill>
              </a:rPr>
              <a:t>randomised</a:t>
            </a:r>
            <a:r>
              <a:rPr lang="en-US" sz="1200" dirty="0">
                <a:solidFill>
                  <a:schemeClr val="bg1"/>
                </a:solidFill>
              </a:rPr>
              <a:t> clinical trials comparing the NOACs. Comparisons cannot be made between individual NOACs based on these data.</a:t>
            </a:r>
          </a:p>
        </p:txBody>
      </p:sp>
      <p:sp>
        <p:nvSpPr>
          <p:cNvPr id="112" name="object 112"/>
          <p:cNvSpPr/>
          <p:nvPr/>
        </p:nvSpPr>
        <p:spPr>
          <a:xfrm>
            <a:off x="7876358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01367" y="4835293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9049800" y="4963809"/>
            <a:ext cx="102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963916" y="6466250"/>
            <a:ext cx="2955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aios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i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2017;12:589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596.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979927" y="5809482"/>
            <a:ext cx="2116180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Nt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2017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8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779219"/>
          </a:xfrm>
          <a:prstGeom prst="rect">
            <a:avLst/>
          </a:prstGeom>
        </p:spPr>
        <p:txBody>
          <a:bodyPr vert="horz" wrap="square" lIns="0" tIns="2840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/>
              <a:t>M</a:t>
            </a:r>
            <a:r>
              <a:rPr sz="3200" spc="-25" dirty="0" smtClean="0"/>
              <a:t>e</a:t>
            </a:r>
            <a:r>
              <a:rPr sz="3200" spc="-55" dirty="0" smtClean="0"/>
              <a:t>t</a:t>
            </a:r>
            <a:r>
              <a:rPr sz="3200" dirty="0" smtClean="0"/>
              <a:t>a</a:t>
            </a:r>
            <a:r>
              <a:rPr sz="3200" spc="-5" dirty="0" smtClean="0"/>
              <a:t>-</a:t>
            </a:r>
            <a:r>
              <a:rPr sz="3200" dirty="0" err="1" smtClean="0"/>
              <a:t>a</a:t>
            </a:r>
            <a:r>
              <a:rPr sz="3200" spc="-10" dirty="0" err="1" smtClean="0"/>
              <a:t>n</a:t>
            </a:r>
            <a:r>
              <a:rPr sz="3200" dirty="0" err="1" smtClean="0"/>
              <a:t>a</a:t>
            </a:r>
            <a:r>
              <a:rPr sz="3200" spc="-10" dirty="0" err="1" smtClean="0"/>
              <a:t>l</a:t>
            </a:r>
            <a:r>
              <a:rPr lang="en-US" spc="-35" dirty="0" err="1" smtClean="0"/>
              <a:t>IZA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krvarenje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bolesnika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imali</a:t>
            </a:r>
            <a:r>
              <a:rPr lang="en-US" dirty="0" smtClean="0"/>
              <a:t> TIA/</a:t>
            </a:r>
            <a:r>
              <a:rPr lang="en-US" dirty="0" err="1" smtClean="0"/>
              <a:t>moždani</a:t>
            </a:r>
            <a:r>
              <a:rPr lang="en-US" dirty="0" smtClean="0"/>
              <a:t> </a:t>
            </a:r>
            <a:r>
              <a:rPr lang="en-US" dirty="0" err="1" smtClean="0"/>
              <a:t>udar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3805174" y="4828639"/>
            <a:ext cx="4580294" cy="501766"/>
          </a:xfrm>
          <a:custGeom>
            <a:avLst/>
            <a:gdLst/>
            <a:ahLst/>
            <a:cxnLst/>
            <a:rect l="l" t="t" r="r" b="b"/>
            <a:pathLst>
              <a:path w="4580890" h="501650">
                <a:moveTo>
                  <a:pt x="4497095" y="0"/>
                </a:moveTo>
                <a:lnTo>
                  <a:pt x="79049" y="119"/>
                </a:lnTo>
                <a:lnTo>
                  <a:pt x="38976" y="12877"/>
                </a:lnTo>
                <a:lnTo>
                  <a:pt x="10705" y="42614"/>
                </a:lnTo>
                <a:lnTo>
                  <a:pt x="0" y="83566"/>
                </a:lnTo>
                <a:lnTo>
                  <a:pt x="119" y="422346"/>
                </a:lnTo>
                <a:lnTo>
                  <a:pt x="12877" y="462419"/>
                </a:lnTo>
                <a:lnTo>
                  <a:pt x="42614" y="490690"/>
                </a:lnTo>
                <a:lnTo>
                  <a:pt x="83566" y="501396"/>
                </a:lnTo>
                <a:lnTo>
                  <a:pt x="4501611" y="501276"/>
                </a:lnTo>
                <a:lnTo>
                  <a:pt x="4541684" y="488518"/>
                </a:lnTo>
                <a:lnTo>
                  <a:pt x="4569956" y="458781"/>
                </a:lnTo>
                <a:lnTo>
                  <a:pt x="4580661" y="417830"/>
                </a:lnTo>
                <a:lnTo>
                  <a:pt x="4580541" y="79049"/>
                </a:lnTo>
                <a:lnTo>
                  <a:pt x="4567783" y="38976"/>
                </a:lnTo>
                <a:lnTo>
                  <a:pt x="4538046" y="10705"/>
                </a:lnTo>
                <a:lnTo>
                  <a:pt x="4497095" y="0"/>
                </a:lnTo>
                <a:close/>
              </a:path>
            </a:pathLst>
          </a:custGeom>
          <a:solidFill>
            <a:srgbClr val="466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5179" y="4828639"/>
            <a:ext cx="8871065" cy="1246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80">
              <a:lnSpc>
                <a:spcPct val="10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edukcija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rizika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veliko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krvarenje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dirty="0" smtClean="0">
                <a:solidFill>
                  <a:srgbClr val="FFFFFF"/>
                </a:solidFill>
                <a:latin typeface="Calibri"/>
                <a:cs typeface="Calibri"/>
              </a:rPr>
              <a:t>11%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087370" indent="8636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clini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rials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paring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Cs. Co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iso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annot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indi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idual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hese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ts val="1435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Nt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 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2017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5667" y="1384718"/>
            <a:ext cx="71980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sus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w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ie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isch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9434" y="5330405"/>
            <a:ext cx="7342095" cy="559565"/>
          </a:xfrm>
          <a:custGeom>
            <a:avLst/>
            <a:gdLst/>
            <a:ahLst/>
            <a:cxnLst/>
            <a:rect l="l" t="t" r="r" b="b"/>
            <a:pathLst>
              <a:path w="6174105" h="559435">
                <a:moveTo>
                  <a:pt x="6080353" y="0"/>
                </a:moveTo>
                <a:lnTo>
                  <a:pt x="87592" y="167"/>
                </a:lnTo>
                <a:lnTo>
                  <a:pt x="47124" y="12182"/>
                </a:lnTo>
                <a:lnTo>
                  <a:pt x="16760" y="39888"/>
                </a:lnTo>
                <a:lnTo>
                  <a:pt x="1133" y="78652"/>
                </a:lnTo>
                <a:lnTo>
                  <a:pt x="0" y="93230"/>
                </a:lnTo>
                <a:lnTo>
                  <a:pt x="167" y="471755"/>
                </a:lnTo>
                <a:lnTo>
                  <a:pt x="12182" y="512227"/>
                </a:lnTo>
                <a:lnTo>
                  <a:pt x="39888" y="542589"/>
                </a:lnTo>
                <a:lnTo>
                  <a:pt x="78652" y="558213"/>
                </a:lnTo>
                <a:lnTo>
                  <a:pt x="93230" y="559346"/>
                </a:lnTo>
                <a:lnTo>
                  <a:pt x="6085981" y="559179"/>
                </a:lnTo>
                <a:lnTo>
                  <a:pt x="6126450" y="547170"/>
                </a:lnTo>
                <a:lnTo>
                  <a:pt x="6156813" y="519466"/>
                </a:lnTo>
                <a:lnTo>
                  <a:pt x="6172438" y="480697"/>
                </a:lnTo>
                <a:lnTo>
                  <a:pt x="6173571" y="466115"/>
                </a:lnTo>
                <a:lnTo>
                  <a:pt x="6173404" y="87602"/>
                </a:lnTo>
                <a:lnTo>
                  <a:pt x="6161396" y="47130"/>
                </a:lnTo>
                <a:lnTo>
                  <a:pt x="6133695" y="16762"/>
                </a:lnTo>
                <a:lnTo>
                  <a:pt x="6094932" y="1133"/>
                </a:lnTo>
                <a:lnTo>
                  <a:pt x="6080353" y="0"/>
                </a:lnTo>
                <a:close/>
              </a:path>
            </a:pathLst>
          </a:custGeom>
          <a:solidFill>
            <a:srgbClr val="76164F"/>
          </a:solidFill>
        </p:spPr>
        <p:txBody>
          <a:bodyPr wrap="square" lIns="0" tIns="0" rIns="0" bIns="0" rtlCol="0"/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There are no head-to-head </a:t>
            </a:r>
            <a:r>
              <a:rPr lang="en-US" sz="1200" dirty="0" err="1">
                <a:solidFill>
                  <a:prstClr val="white"/>
                </a:solidFill>
              </a:rPr>
              <a:t>randomised</a:t>
            </a:r>
            <a:r>
              <a:rPr lang="en-US" sz="1200" dirty="0">
                <a:solidFill>
                  <a:prstClr val="white"/>
                </a:solidFill>
              </a:rPr>
              <a:t> clinical trials comparing the NOACs. Comparisons cannot be made between individual NOACs based on these data.</a:t>
            </a:r>
          </a:p>
        </p:txBody>
      </p:sp>
      <p:sp>
        <p:nvSpPr>
          <p:cNvPr id="7" name="object 7"/>
          <p:cNvSpPr/>
          <p:nvPr/>
        </p:nvSpPr>
        <p:spPr>
          <a:xfrm>
            <a:off x="522244" y="1908884"/>
            <a:ext cx="2429194" cy="518279"/>
          </a:xfrm>
          <a:custGeom>
            <a:avLst/>
            <a:gdLst/>
            <a:ahLst/>
            <a:cxnLst/>
            <a:rect l="l" t="t" r="r" b="b"/>
            <a:pathLst>
              <a:path w="2429510" h="518160">
                <a:moveTo>
                  <a:pt x="0" y="0"/>
                </a:moveTo>
                <a:lnTo>
                  <a:pt x="2429306" y="0"/>
                </a:lnTo>
                <a:lnTo>
                  <a:pt x="2429306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1236" y="1908884"/>
            <a:ext cx="1299041" cy="518279"/>
          </a:xfrm>
          <a:custGeom>
            <a:avLst/>
            <a:gdLst/>
            <a:ahLst/>
            <a:cxnLst/>
            <a:rect l="l" t="t" r="r" b="b"/>
            <a:pathLst>
              <a:path w="1299210" h="518160">
                <a:moveTo>
                  <a:pt x="0" y="0"/>
                </a:moveTo>
                <a:lnTo>
                  <a:pt x="1299032" y="0"/>
                </a:lnTo>
                <a:lnTo>
                  <a:pt x="1299032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0098" y="1908884"/>
            <a:ext cx="1506024" cy="518279"/>
          </a:xfrm>
          <a:custGeom>
            <a:avLst/>
            <a:gdLst/>
            <a:ahLst/>
            <a:cxnLst/>
            <a:rect l="l" t="t" r="r" b="b"/>
            <a:pathLst>
              <a:path w="1506220" h="518160">
                <a:moveTo>
                  <a:pt x="0" y="0"/>
                </a:moveTo>
                <a:lnTo>
                  <a:pt x="1506054" y="0"/>
                </a:lnTo>
                <a:lnTo>
                  <a:pt x="1506054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2C6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5957" y="1908884"/>
            <a:ext cx="987296" cy="518279"/>
          </a:xfrm>
          <a:custGeom>
            <a:avLst/>
            <a:gdLst/>
            <a:ahLst/>
            <a:cxnLst/>
            <a:rect l="l" t="t" r="r" b="b"/>
            <a:pathLst>
              <a:path w="987425" h="518160">
                <a:moveTo>
                  <a:pt x="0" y="0"/>
                </a:moveTo>
                <a:lnTo>
                  <a:pt x="987399" y="0"/>
                </a:lnTo>
                <a:lnTo>
                  <a:pt x="98739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3242" y="1908884"/>
            <a:ext cx="4819023" cy="518279"/>
          </a:xfrm>
          <a:custGeom>
            <a:avLst/>
            <a:gdLst/>
            <a:ahLst/>
            <a:cxnLst/>
            <a:rect l="l" t="t" r="r" b="b"/>
            <a:pathLst>
              <a:path w="4819650" h="518160">
                <a:moveTo>
                  <a:pt x="0" y="0"/>
                </a:moveTo>
                <a:lnTo>
                  <a:pt x="4819421" y="0"/>
                </a:lnTo>
                <a:lnTo>
                  <a:pt x="4819421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245" y="2427163"/>
            <a:ext cx="11039943" cy="282005"/>
          </a:xfrm>
          <a:custGeom>
            <a:avLst/>
            <a:gdLst/>
            <a:ahLst/>
            <a:cxnLst/>
            <a:rect l="l" t="t" r="r" b="b"/>
            <a:pathLst>
              <a:path w="11041380" h="281939">
                <a:moveTo>
                  <a:pt x="0" y="0"/>
                </a:moveTo>
                <a:lnTo>
                  <a:pt x="11041227" y="0"/>
                </a:lnTo>
                <a:lnTo>
                  <a:pt x="11041227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C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244" y="2709168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36" y="2709168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0098" y="2709168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1236" y="2991175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0098" y="2991175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1236" y="3273180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0098" y="3273180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244" y="3019174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99B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36" y="3555184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0098" y="3555184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244" y="3837189"/>
            <a:ext cx="2429194" cy="282005"/>
          </a:xfrm>
          <a:custGeom>
            <a:avLst/>
            <a:gdLst/>
            <a:ahLst/>
            <a:cxnLst/>
            <a:rect l="l" t="t" r="r" b="b"/>
            <a:pathLst>
              <a:path w="2429510" h="281939">
                <a:moveTo>
                  <a:pt x="0" y="0"/>
                </a:moveTo>
                <a:lnTo>
                  <a:pt x="2429306" y="0"/>
                </a:lnTo>
                <a:lnTo>
                  <a:pt x="2429306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1236" y="3837189"/>
            <a:ext cx="1299041" cy="282005"/>
          </a:xfrm>
          <a:custGeom>
            <a:avLst/>
            <a:gdLst/>
            <a:ahLst/>
            <a:cxnLst/>
            <a:rect l="l" t="t" r="r" b="b"/>
            <a:pathLst>
              <a:path w="1299210" h="281939">
                <a:moveTo>
                  <a:pt x="0" y="0"/>
                </a:moveTo>
                <a:lnTo>
                  <a:pt x="1299032" y="0"/>
                </a:lnTo>
                <a:lnTo>
                  <a:pt x="1299032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0098" y="3837189"/>
            <a:ext cx="1506024" cy="282005"/>
          </a:xfrm>
          <a:custGeom>
            <a:avLst/>
            <a:gdLst/>
            <a:ahLst/>
            <a:cxnLst/>
            <a:rect l="l" t="t" r="r" b="b"/>
            <a:pathLst>
              <a:path w="1506220" h="281939">
                <a:moveTo>
                  <a:pt x="0" y="0"/>
                </a:moveTo>
                <a:lnTo>
                  <a:pt x="1506054" y="0"/>
                </a:lnTo>
                <a:lnTo>
                  <a:pt x="1506054" y="281939"/>
                </a:lnTo>
                <a:lnTo>
                  <a:pt x="0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240" y="242715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240" y="2709163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240" y="299116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2240" y="327317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240" y="3837184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240" y="1908878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2240" y="4119190"/>
            <a:ext cx="11039943" cy="0"/>
          </a:xfrm>
          <a:custGeom>
            <a:avLst/>
            <a:gdLst/>
            <a:ahLst/>
            <a:cxnLst/>
            <a:rect l="l" t="t" r="r" b="b"/>
            <a:pathLst>
              <a:path w="11041380">
                <a:moveTo>
                  <a:pt x="0" y="0"/>
                </a:moveTo>
                <a:lnTo>
                  <a:pt x="11041227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06060" y="1974299"/>
            <a:ext cx="98983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14491" y="1974299"/>
            <a:ext cx="11771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ooled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1489" y="2003000"/>
            <a:ext cx="278856" cy="40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0936" y="2081003"/>
            <a:ext cx="5555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ei</a:t>
            </a:r>
            <a:r>
              <a:rPr sz="1400" b="1" spc="-10" dirty="0">
                <a:latin typeface="Calibri"/>
                <a:cs typeface="Calibri"/>
              </a:rPr>
              <a:t>gh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48559" y="1974351"/>
            <a:ext cx="14095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</a:pP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dds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io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2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</a:t>
            </a:r>
            <a:r>
              <a:rPr sz="1400" b="1" spc="-35" dirty="0">
                <a:latin typeface="Calibri"/>
                <a:cs typeface="Calibri"/>
              </a:rPr>
              <a:t>x</a:t>
            </a:r>
            <a:r>
              <a:rPr sz="1400" b="1" dirty="0">
                <a:latin typeface="Calibri"/>
                <a:cs typeface="Calibri"/>
              </a:rPr>
              <a:t>ed,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95</a:t>
            </a:r>
            <a:r>
              <a:rPr sz="1400" b="1" dirty="0">
                <a:latin typeface="Calibri"/>
                <a:cs typeface="Calibri"/>
              </a:rPr>
              <a:t>%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355" y="2481219"/>
            <a:ext cx="11542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ajor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bleeding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8356" y="2763189"/>
            <a:ext cx="8139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62434" y="2763189"/>
            <a:ext cx="6774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77/1,694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18825" y="2763189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106/1,742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15150" y="2763189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17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96839" y="2763189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0.7</a:t>
            </a:r>
            <a:r>
              <a:rPr sz="1400" b="1" dirty="0">
                <a:latin typeface="Calibri"/>
                <a:cs typeface="Calibri"/>
              </a:rPr>
              <a:t>4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55–0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99)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8891" y="3083600"/>
            <a:ext cx="85777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T-AF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17328" y="3083600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178/3,754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9538" y="3083600"/>
            <a:ext cx="767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183/3,714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15863" y="3083600"/>
            <a:ext cx="4679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35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297552" y="3083600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0.9</a:t>
            </a:r>
            <a:r>
              <a:rPr sz="1400" b="1" dirty="0">
                <a:latin typeface="Calibri"/>
                <a:cs typeface="Calibri"/>
              </a:rPr>
              <a:t>6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78–1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19)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83671" y="4120039"/>
            <a:ext cx="2453956" cy="0"/>
          </a:xfrm>
          <a:custGeom>
            <a:avLst/>
            <a:gdLst/>
            <a:ahLst/>
            <a:cxnLst/>
            <a:rect l="l" t="t" r="r" b="b"/>
            <a:pathLst>
              <a:path w="2454275">
                <a:moveTo>
                  <a:pt x="0" y="0"/>
                </a:moveTo>
                <a:lnTo>
                  <a:pt x="245390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39557" y="4118848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6774" y="4118848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09333" y="2449127"/>
            <a:ext cx="0" cy="875233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4445"/>
                </a:lnTo>
              </a:path>
            </a:pathLst>
          </a:custGeom>
          <a:ln w="19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 flipH="1">
            <a:off x="8267292" y="3273175"/>
            <a:ext cx="45719" cy="913752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1746"/>
                </a:lnTo>
              </a:path>
            </a:pathLst>
          </a:custGeom>
          <a:ln w="19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88411" y="4118848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82664" y="4561580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0" y="0"/>
                </a:moveTo>
                <a:lnTo>
                  <a:pt x="217995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81355" y="4505190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457" y="0"/>
                </a:moveTo>
                <a:lnTo>
                  <a:pt x="0" y="114300"/>
                </a:lnTo>
                <a:lnTo>
                  <a:pt x="114528" y="57607"/>
                </a:lnTo>
                <a:lnTo>
                  <a:pt x="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55671" y="4561580"/>
            <a:ext cx="218412" cy="1270"/>
          </a:xfrm>
          <a:custGeom>
            <a:avLst/>
            <a:gdLst/>
            <a:ahLst/>
            <a:cxnLst/>
            <a:rect l="l" t="t" r="r" b="b"/>
            <a:pathLst>
              <a:path w="218440" h="1270">
                <a:moveTo>
                  <a:pt x="217995" y="0"/>
                </a:moveTo>
                <a:lnTo>
                  <a:pt x="0" y="8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0435" y="4505190"/>
            <a:ext cx="114920" cy="114326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071" y="0"/>
                </a:moveTo>
                <a:lnTo>
                  <a:pt x="0" y="57607"/>
                </a:lnTo>
                <a:lnTo>
                  <a:pt x="114528" y="114300"/>
                </a:lnTo>
                <a:lnTo>
                  <a:pt x="114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28576" y="4118848"/>
            <a:ext cx="0" cy="67961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68357" y="3879315"/>
            <a:ext cx="434283" cy="184828"/>
          </a:xfrm>
          <a:custGeom>
            <a:avLst/>
            <a:gdLst/>
            <a:ahLst/>
            <a:cxnLst/>
            <a:rect l="l" t="t" r="r" b="b"/>
            <a:pathLst>
              <a:path w="434340" h="184785">
                <a:moveTo>
                  <a:pt x="217055" y="0"/>
                </a:moveTo>
                <a:lnTo>
                  <a:pt x="0" y="92367"/>
                </a:lnTo>
                <a:lnTo>
                  <a:pt x="217055" y="184734"/>
                </a:lnTo>
                <a:lnTo>
                  <a:pt x="434111" y="92367"/>
                </a:lnTo>
                <a:lnTo>
                  <a:pt x="217055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49726" y="2849610"/>
            <a:ext cx="45904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906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1129" y="2849610"/>
            <a:ext cx="45714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6674" y="0"/>
                </a:lnTo>
              </a:path>
            </a:pathLst>
          </a:custGeom>
          <a:ln w="28575">
            <a:solidFill>
              <a:srgbClr val="F1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87744" y="2769268"/>
            <a:ext cx="162539" cy="160692"/>
          </a:xfrm>
          <a:custGeom>
            <a:avLst/>
            <a:gdLst/>
            <a:ahLst/>
            <a:cxnLst/>
            <a:rect l="l" t="t" r="r" b="b"/>
            <a:pathLst>
              <a:path w="162559" h="160655">
                <a:moveTo>
                  <a:pt x="0" y="0"/>
                </a:moveTo>
                <a:lnTo>
                  <a:pt x="162001" y="0"/>
                </a:lnTo>
                <a:lnTo>
                  <a:pt x="162001" y="160642"/>
                </a:lnTo>
                <a:lnTo>
                  <a:pt x="0" y="160642"/>
                </a:lnTo>
                <a:lnTo>
                  <a:pt x="0" y="0"/>
                </a:lnTo>
                <a:close/>
              </a:path>
            </a:pathLst>
          </a:custGeom>
          <a:solidFill>
            <a:srgbClr val="F16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11487" y="3166366"/>
            <a:ext cx="295871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23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46809" y="3166366"/>
            <a:ext cx="302856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738" y="0"/>
                </a:lnTo>
              </a:path>
            </a:pathLst>
          </a:custGeom>
          <a:ln w="28575">
            <a:solidFill>
              <a:srgbClr val="99BC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49507" y="3086024"/>
            <a:ext cx="162539" cy="160692"/>
          </a:xfrm>
          <a:custGeom>
            <a:avLst/>
            <a:gdLst/>
            <a:ahLst/>
            <a:cxnLst/>
            <a:rect l="l" t="t" r="r" b="b"/>
            <a:pathLst>
              <a:path w="162559" h="160654">
                <a:moveTo>
                  <a:pt x="0" y="0"/>
                </a:moveTo>
                <a:lnTo>
                  <a:pt x="162001" y="0"/>
                </a:lnTo>
                <a:lnTo>
                  <a:pt x="162001" y="160642"/>
                </a:lnTo>
                <a:lnTo>
                  <a:pt x="0" y="160642"/>
                </a:lnTo>
                <a:lnTo>
                  <a:pt x="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99250" y="3891070"/>
            <a:ext cx="3490141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  <a:tabLst>
                <a:tab pos="2726690" algn="l"/>
              </a:tabLst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)	</a:t>
            </a:r>
            <a:r>
              <a:rPr sz="1400" b="1" spc="-5" dirty="0">
                <a:latin typeface="Calibri"/>
                <a:cs typeface="Calibri"/>
              </a:rPr>
              <a:t>495/8,657</a:t>
            </a:r>
            <a:endParaRPr sz="1400">
              <a:latin typeface="Calibri"/>
              <a:cs typeface="Calibri"/>
            </a:endParaRPr>
          </a:p>
          <a:p>
            <a:pPr marL="12700" marR="740410" indent="-635">
              <a:lnSpc>
                <a:spcPct val="100000"/>
              </a:lnSpc>
              <a:spcBef>
                <a:spcPts val="685"/>
              </a:spcBef>
            </a:pPr>
            <a:r>
              <a:rPr sz="1100" spc="-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ete</a:t>
            </a: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=3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36,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df</a:t>
            </a:r>
            <a:r>
              <a:rPr sz="1100" dirty="0">
                <a:latin typeface="Calibri"/>
                <a:cs typeface="Calibri"/>
              </a:rPr>
              <a:t>=3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34);</a:t>
            </a:r>
            <a:r>
              <a:rPr sz="1100" spc="-5" dirty="0">
                <a:latin typeface="Calibri"/>
                <a:cs typeface="Calibri"/>
              </a:rPr>
              <a:t> I</a:t>
            </a:r>
            <a:r>
              <a:rPr sz="1050" spc="15" baseline="23809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=11% Test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ral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ff</a:t>
            </a:r>
            <a:r>
              <a:rPr sz="1100" dirty="0">
                <a:latin typeface="Calibri"/>
                <a:cs typeface="Calibri"/>
              </a:rPr>
              <a:t>ect:</a:t>
            </a:r>
            <a:r>
              <a:rPr sz="1100" spc="-5" dirty="0">
                <a:latin typeface="Calibri"/>
                <a:cs typeface="Calibri"/>
              </a:rPr>
              <a:t> Z</a:t>
            </a:r>
            <a:r>
              <a:rPr sz="1100" dirty="0">
                <a:latin typeface="Calibri"/>
                <a:cs typeface="Calibri"/>
              </a:rPr>
              <a:t>=1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89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=0</a:t>
            </a:r>
            <a:r>
              <a:rPr sz="1100" spc="-5" dirty="0">
                <a:latin typeface="Calibri"/>
                <a:cs typeface="Calibri"/>
              </a:rPr>
              <a:t>.</a:t>
            </a:r>
            <a:r>
              <a:rPr sz="1100" dirty="0">
                <a:latin typeface="Calibri"/>
                <a:cs typeface="Calibri"/>
              </a:rPr>
              <a:t>06)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963916" y="6466250"/>
            <a:ext cx="29555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aios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 J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i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2017;12:589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596.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15259" y="3891070"/>
            <a:ext cx="776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553/8,642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70400" y="3891070"/>
            <a:ext cx="5619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100.0%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297730" y="3891070"/>
            <a:ext cx="12095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0.8</a:t>
            </a:r>
            <a:r>
              <a:rPr sz="1400" b="1" dirty="0">
                <a:latin typeface="Calibri"/>
                <a:cs typeface="Calibri"/>
              </a:rPr>
              <a:t>9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78–1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00)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03328" y="4247363"/>
            <a:ext cx="1094598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  <a:tabLst>
                <a:tab pos="889000" algn="l"/>
              </a:tabLst>
            </a:pP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NO</a:t>
            </a:r>
            <a:r>
              <a:rPr sz="1400" b="1" dirty="0">
                <a:latin typeface="Calibri"/>
                <a:cs typeface="Calibri"/>
              </a:rPr>
              <a:t>AC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784270" y="4247363"/>
            <a:ext cx="1276819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ct val="100000"/>
              </a:lnSpc>
              <a:tabLst>
                <a:tab pos="659130" algn="l"/>
              </a:tabLst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5	</a:t>
            </a: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latin typeface="Calibri"/>
                <a:cs typeface="Calibri"/>
              </a:rPr>
              <a:t>Fa</a:t>
            </a:r>
            <a:r>
              <a:rPr sz="1400" b="1" spc="-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ou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ar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200183" y="4247364"/>
            <a:ext cx="2184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.0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50" y="86120"/>
            <a:ext cx="1043804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6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2800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76004A"/>
                </a:solidFill>
                <a:latin typeface="Calibri"/>
                <a:cs typeface="Calibri"/>
              </a:rPr>
              <a:t>201</a:t>
            </a:r>
            <a:r>
              <a:rPr sz="2800" spc="-20" dirty="0">
                <a:solidFill>
                  <a:srgbClr val="76004A"/>
                </a:solidFill>
                <a:latin typeface="Calibri"/>
                <a:cs typeface="Calibri"/>
              </a:rPr>
              <a:t>6</a:t>
            </a:r>
            <a:r>
              <a:rPr sz="2800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76004A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76004A"/>
                </a:solidFill>
                <a:latin typeface="Calibri"/>
                <a:cs typeface="Calibri"/>
              </a:rPr>
              <a:t>uidelines:</a:t>
            </a:r>
            <a:r>
              <a:rPr sz="2800" spc="-3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35" dirty="0" err="1" smtClean="0">
                <a:solidFill>
                  <a:srgbClr val="76004A"/>
                </a:solidFill>
                <a:latin typeface="Calibri"/>
                <a:cs typeface="Calibri"/>
              </a:rPr>
              <a:t>Početak</a:t>
            </a:r>
            <a:r>
              <a:rPr lang="en-US" sz="2800" spc="-3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35" dirty="0" err="1" smtClean="0">
                <a:solidFill>
                  <a:srgbClr val="76004A"/>
                </a:solidFill>
                <a:latin typeface="Calibri"/>
                <a:cs typeface="Calibri"/>
              </a:rPr>
              <a:t>ili</a:t>
            </a:r>
            <a:r>
              <a:rPr lang="en-US" sz="2800" spc="-3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35" dirty="0" err="1" smtClean="0">
                <a:solidFill>
                  <a:srgbClr val="76004A"/>
                </a:solidFill>
                <a:latin typeface="Calibri"/>
                <a:cs typeface="Calibri"/>
              </a:rPr>
              <a:t>nastavak</a:t>
            </a:r>
            <a:r>
              <a:rPr lang="en-US" sz="2800" spc="-3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35" dirty="0" err="1" smtClean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2800" spc="-55" dirty="0" err="1" smtClean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ikoagulacije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kod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pacijenata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s AF </a:t>
            </a:r>
            <a:r>
              <a:rPr lang="en-US" sz="2800" spc="-10" dirty="0" err="1" smtClean="0">
                <a:solidFill>
                  <a:srgbClr val="76004A"/>
                </a:solidFill>
                <a:latin typeface="Calibri"/>
                <a:cs typeface="Calibri"/>
              </a:rPr>
              <a:t>nakon</a:t>
            </a:r>
            <a:r>
              <a:rPr lang="en-US" sz="2800" spc="-10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intrakranijalnog</a:t>
            </a:r>
            <a:r>
              <a:rPr lang="en-US" sz="2800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lang="en-US" sz="2800" spc="-20" dirty="0" err="1" smtClean="0">
                <a:solidFill>
                  <a:srgbClr val="76004A"/>
                </a:solidFill>
                <a:latin typeface="Calibri"/>
                <a:cs typeface="Calibri"/>
              </a:rPr>
              <a:t>krvarenja</a:t>
            </a:r>
            <a:r>
              <a:rPr lang="en-US" sz="2800" spc="-20" dirty="0" smtClean="0">
                <a:solidFill>
                  <a:srgbClr val="76004A"/>
                </a:solidFill>
                <a:latin typeface="Calibri"/>
                <a:cs typeface="Calibri"/>
              </a:rPr>
              <a:t>(ICH)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5867" y="1233540"/>
            <a:ext cx="9932012" cy="598309"/>
          </a:xfrm>
          <a:custGeom>
            <a:avLst/>
            <a:gdLst/>
            <a:ahLst/>
            <a:cxnLst/>
            <a:rect l="l" t="t" r="r" b="b"/>
            <a:pathLst>
              <a:path w="9933305" h="598169">
                <a:moveTo>
                  <a:pt x="9872116" y="0"/>
                </a:moveTo>
                <a:lnTo>
                  <a:pt x="49527" y="1067"/>
                </a:lnTo>
                <a:lnTo>
                  <a:pt x="14186" y="21854"/>
                </a:lnTo>
                <a:lnTo>
                  <a:pt x="0" y="60947"/>
                </a:lnTo>
                <a:lnTo>
                  <a:pt x="1065" y="548413"/>
                </a:lnTo>
                <a:lnTo>
                  <a:pt x="21846" y="583753"/>
                </a:lnTo>
                <a:lnTo>
                  <a:pt x="60947" y="597941"/>
                </a:lnTo>
                <a:lnTo>
                  <a:pt x="9883514" y="596877"/>
                </a:lnTo>
                <a:lnTo>
                  <a:pt x="9918860" y="576100"/>
                </a:lnTo>
                <a:lnTo>
                  <a:pt x="9933051" y="537006"/>
                </a:lnTo>
                <a:lnTo>
                  <a:pt x="9931985" y="49540"/>
                </a:lnTo>
                <a:lnTo>
                  <a:pt x="9911206" y="14193"/>
                </a:lnTo>
                <a:lnTo>
                  <a:pt x="987211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6063" y="1325898"/>
            <a:ext cx="649139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 AF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suff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fr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ntr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ial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leed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OAC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eve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ico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(se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4854" y="2130216"/>
            <a:ext cx="8003133" cy="2322098"/>
          </a:xfrm>
          <a:custGeom>
            <a:avLst/>
            <a:gdLst/>
            <a:ahLst/>
            <a:cxnLst/>
            <a:rect l="l" t="t" r="r" b="b"/>
            <a:pathLst>
              <a:path w="8004175" h="2321560">
                <a:moveTo>
                  <a:pt x="7945831" y="0"/>
                </a:moveTo>
                <a:lnTo>
                  <a:pt x="51281" y="383"/>
                </a:lnTo>
                <a:lnTo>
                  <a:pt x="14814" y="19271"/>
                </a:lnTo>
                <a:lnTo>
                  <a:pt x="0" y="57988"/>
                </a:lnTo>
                <a:lnTo>
                  <a:pt x="383" y="2270189"/>
                </a:lnTo>
                <a:lnTo>
                  <a:pt x="19271" y="2306656"/>
                </a:lnTo>
                <a:lnTo>
                  <a:pt x="57988" y="2321471"/>
                </a:lnTo>
                <a:lnTo>
                  <a:pt x="7952537" y="2321087"/>
                </a:lnTo>
                <a:lnTo>
                  <a:pt x="7989004" y="2302199"/>
                </a:lnTo>
                <a:lnTo>
                  <a:pt x="8003819" y="2263482"/>
                </a:lnTo>
                <a:lnTo>
                  <a:pt x="8003435" y="51281"/>
                </a:lnTo>
                <a:lnTo>
                  <a:pt x="7984547" y="14814"/>
                </a:lnTo>
                <a:lnTo>
                  <a:pt x="7945831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6891" y="2212428"/>
            <a:ext cx="55987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llo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jud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7890" y="2463353"/>
            <a:ext cx="3483410" cy="205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557" y="2472499"/>
            <a:ext cx="3440743" cy="205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0285" y="2488751"/>
            <a:ext cx="3358713" cy="1924496"/>
          </a:xfrm>
          <a:custGeom>
            <a:avLst/>
            <a:gdLst/>
            <a:ahLst/>
            <a:cxnLst/>
            <a:rect l="l" t="t" r="r" b="b"/>
            <a:pathLst>
              <a:path w="3359150" h="1924050">
                <a:moveTo>
                  <a:pt x="3301707" y="0"/>
                </a:moveTo>
                <a:lnTo>
                  <a:pt x="51883" y="227"/>
                </a:lnTo>
                <a:lnTo>
                  <a:pt x="15036" y="18432"/>
                </a:lnTo>
                <a:lnTo>
                  <a:pt x="0" y="57010"/>
                </a:lnTo>
                <a:lnTo>
                  <a:pt x="227" y="1871670"/>
                </a:lnTo>
                <a:lnTo>
                  <a:pt x="18432" y="1908518"/>
                </a:lnTo>
                <a:lnTo>
                  <a:pt x="57010" y="1923554"/>
                </a:lnTo>
                <a:lnTo>
                  <a:pt x="3306834" y="1923327"/>
                </a:lnTo>
                <a:lnTo>
                  <a:pt x="3343681" y="1905121"/>
                </a:lnTo>
                <a:lnTo>
                  <a:pt x="3358718" y="1866544"/>
                </a:lnTo>
                <a:lnTo>
                  <a:pt x="3358490" y="51883"/>
                </a:lnTo>
                <a:lnTo>
                  <a:pt x="3340285" y="15036"/>
                </a:lnTo>
                <a:lnTo>
                  <a:pt x="33017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0285" y="2488751"/>
            <a:ext cx="3358713" cy="1924496"/>
          </a:xfrm>
          <a:custGeom>
            <a:avLst/>
            <a:gdLst/>
            <a:ahLst/>
            <a:cxnLst/>
            <a:rect l="l" t="t" r="r" b="b"/>
            <a:pathLst>
              <a:path w="3359150" h="1924050">
                <a:moveTo>
                  <a:pt x="0" y="57010"/>
                </a:moveTo>
                <a:lnTo>
                  <a:pt x="15036" y="18432"/>
                </a:lnTo>
                <a:lnTo>
                  <a:pt x="51883" y="227"/>
                </a:lnTo>
                <a:lnTo>
                  <a:pt x="3301707" y="0"/>
                </a:lnTo>
                <a:lnTo>
                  <a:pt x="3316065" y="1823"/>
                </a:lnTo>
                <a:lnTo>
                  <a:pt x="3349229" y="25507"/>
                </a:lnTo>
                <a:lnTo>
                  <a:pt x="3358718" y="1866544"/>
                </a:lnTo>
                <a:lnTo>
                  <a:pt x="3356894" y="1880902"/>
                </a:lnTo>
                <a:lnTo>
                  <a:pt x="3333210" y="1914065"/>
                </a:lnTo>
                <a:lnTo>
                  <a:pt x="57010" y="1923554"/>
                </a:lnTo>
                <a:lnTo>
                  <a:pt x="42652" y="1921731"/>
                </a:lnTo>
                <a:lnTo>
                  <a:pt x="9488" y="1898047"/>
                </a:lnTo>
                <a:lnTo>
                  <a:pt x="0" y="57010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0727" y="2463353"/>
            <a:ext cx="3954264" cy="2050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1391" y="2472499"/>
            <a:ext cx="3391982" cy="2038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4020" y="2488751"/>
            <a:ext cx="3828552" cy="1924496"/>
          </a:xfrm>
          <a:custGeom>
            <a:avLst/>
            <a:gdLst/>
            <a:ahLst/>
            <a:cxnLst/>
            <a:rect l="l" t="t" r="r" b="b"/>
            <a:pathLst>
              <a:path w="3829050" h="1924050">
                <a:moveTo>
                  <a:pt x="3771658" y="0"/>
                </a:moveTo>
                <a:lnTo>
                  <a:pt x="51883" y="227"/>
                </a:lnTo>
                <a:lnTo>
                  <a:pt x="15036" y="18432"/>
                </a:lnTo>
                <a:lnTo>
                  <a:pt x="0" y="57010"/>
                </a:lnTo>
                <a:lnTo>
                  <a:pt x="227" y="1871670"/>
                </a:lnTo>
                <a:lnTo>
                  <a:pt x="18432" y="1908518"/>
                </a:lnTo>
                <a:lnTo>
                  <a:pt x="57010" y="1923554"/>
                </a:lnTo>
                <a:lnTo>
                  <a:pt x="3776796" y="1923326"/>
                </a:lnTo>
                <a:lnTo>
                  <a:pt x="3813647" y="1905118"/>
                </a:lnTo>
                <a:lnTo>
                  <a:pt x="3828681" y="1866544"/>
                </a:lnTo>
                <a:lnTo>
                  <a:pt x="3828453" y="51874"/>
                </a:lnTo>
                <a:lnTo>
                  <a:pt x="3810243" y="15033"/>
                </a:lnTo>
                <a:lnTo>
                  <a:pt x="3771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4020" y="2488751"/>
            <a:ext cx="3828552" cy="1924496"/>
          </a:xfrm>
          <a:custGeom>
            <a:avLst/>
            <a:gdLst/>
            <a:ahLst/>
            <a:cxnLst/>
            <a:rect l="l" t="t" r="r" b="b"/>
            <a:pathLst>
              <a:path w="3829050" h="1924050">
                <a:moveTo>
                  <a:pt x="0" y="57010"/>
                </a:moveTo>
                <a:lnTo>
                  <a:pt x="15036" y="18432"/>
                </a:lnTo>
                <a:lnTo>
                  <a:pt x="51883" y="227"/>
                </a:lnTo>
                <a:lnTo>
                  <a:pt x="3771658" y="0"/>
                </a:lnTo>
                <a:lnTo>
                  <a:pt x="3786020" y="1823"/>
                </a:lnTo>
                <a:lnTo>
                  <a:pt x="3819188" y="25502"/>
                </a:lnTo>
                <a:lnTo>
                  <a:pt x="3828681" y="1866544"/>
                </a:lnTo>
                <a:lnTo>
                  <a:pt x="3826858" y="1880900"/>
                </a:lnTo>
                <a:lnTo>
                  <a:pt x="3803176" y="1914062"/>
                </a:lnTo>
                <a:lnTo>
                  <a:pt x="57010" y="1923554"/>
                </a:lnTo>
                <a:lnTo>
                  <a:pt x="42652" y="1921731"/>
                </a:lnTo>
                <a:lnTo>
                  <a:pt x="9488" y="1898047"/>
                </a:lnTo>
                <a:lnTo>
                  <a:pt x="0" y="57010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55711" y="2560200"/>
            <a:ext cx="69485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36695" algn="l"/>
              </a:tabLst>
            </a:pP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Facto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ou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ing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hholding</a:t>
            </a:r>
            <a:r>
              <a:rPr sz="1400" b="1" spc="-5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AC:	Fac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ors</a:t>
            </a:r>
            <a:r>
              <a:rPr sz="1400" b="1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suppo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ing</a:t>
            </a:r>
            <a:r>
              <a:rPr sz="1400" b="1" spc="-5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e-ini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ia</a:t>
            </a:r>
            <a:r>
              <a:rPr sz="1400" b="1" spc="5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ion</a:t>
            </a:r>
            <a:r>
              <a:rPr sz="1400" b="1" spc="-5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232852"/>
                </a:solidFill>
                <a:latin typeface="Calibri"/>
                <a:cs typeface="Calibri"/>
              </a:rPr>
              <a:t>AC: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5711" y="2749527"/>
            <a:ext cx="3107285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1260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qua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sed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ett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rrup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rd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18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5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rania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ipl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(e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.g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. &gt;10)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Cau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ann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mov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ted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5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Chr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2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abu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90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f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dua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ipla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et</a:t>
            </a:r>
            <a:r>
              <a:rPr sz="1100" spc="-4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af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9446" y="2749525"/>
            <a:ext cx="3087603" cy="159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KA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sett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ov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rd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10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rau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au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se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ung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er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age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We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10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gangli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eed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w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te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tter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Surgi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mov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ubdura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t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om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85"/>
              </a:lnSpc>
              <a:spcBef>
                <a:spcPts val="105"/>
              </a:spcBef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Subara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hn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bl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: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an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ur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ysm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lipp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r>
              <a:rPr sz="1100" spc="-1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il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ed</a:t>
            </a:r>
            <a:endParaRPr sz="1100">
              <a:latin typeface="Calibri"/>
              <a:cs typeface="Calibri"/>
            </a:endParaRPr>
          </a:p>
          <a:p>
            <a:pPr marL="187960" indent="-175260">
              <a:lnSpc>
                <a:spcPts val="1285"/>
              </a:lnSpc>
              <a:buClr>
                <a:srgbClr val="232852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Hig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h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 ris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k</a:t>
            </a:r>
            <a:r>
              <a:rPr sz="1100" spc="-10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f</a:t>
            </a:r>
            <a:r>
              <a:rPr sz="1100" spc="-2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sc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ha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c</a:t>
            </a:r>
            <a:r>
              <a:rPr sz="1100" spc="-35" dirty="0">
                <a:solidFill>
                  <a:srgbClr val="2328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232852"/>
                </a:solidFill>
                <a:latin typeface="Calibri"/>
                <a:cs typeface="Calibri"/>
              </a:rPr>
              <a:t>r</a:t>
            </a:r>
            <a:r>
              <a:rPr sz="1100" spc="5" dirty="0">
                <a:solidFill>
                  <a:srgbClr val="232852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232852"/>
                </a:solidFill>
                <a:latin typeface="Calibri"/>
                <a:cs typeface="Calibri"/>
              </a:rPr>
              <a:t>ke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2238" y="2130212"/>
            <a:ext cx="1514278" cy="543051"/>
          </a:xfrm>
          <a:custGeom>
            <a:avLst/>
            <a:gdLst/>
            <a:ahLst/>
            <a:cxnLst/>
            <a:rect l="l" t="t" r="r" b="b"/>
            <a:pathLst>
              <a:path w="1514475" h="542925">
                <a:moveTo>
                  <a:pt x="0" y="72326"/>
                </a:moveTo>
                <a:lnTo>
                  <a:pt x="12196" y="32121"/>
                </a:lnTo>
                <a:lnTo>
                  <a:pt x="43654" y="5906"/>
                </a:lnTo>
                <a:lnTo>
                  <a:pt x="1442046" y="0"/>
                </a:lnTo>
                <a:lnTo>
                  <a:pt x="1456527" y="1450"/>
                </a:lnTo>
                <a:lnTo>
                  <a:pt x="1492924" y="20922"/>
                </a:lnTo>
                <a:lnTo>
                  <a:pt x="1512765" y="57090"/>
                </a:lnTo>
                <a:lnTo>
                  <a:pt x="1514373" y="470230"/>
                </a:lnTo>
                <a:lnTo>
                  <a:pt x="1512923" y="484714"/>
                </a:lnTo>
                <a:lnTo>
                  <a:pt x="1493450" y="521112"/>
                </a:lnTo>
                <a:lnTo>
                  <a:pt x="1457283" y="540949"/>
                </a:lnTo>
                <a:lnTo>
                  <a:pt x="72326" y="542556"/>
                </a:lnTo>
                <a:lnTo>
                  <a:pt x="57845" y="541106"/>
                </a:lnTo>
                <a:lnTo>
                  <a:pt x="21448" y="521638"/>
                </a:lnTo>
                <a:lnTo>
                  <a:pt x="1608" y="485470"/>
                </a:lnTo>
                <a:lnTo>
                  <a:pt x="0" y="72326"/>
                </a:lnTo>
                <a:close/>
              </a:path>
            </a:pathLst>
          </a:custGeom>
          <a:ln w="19050">
            <a:solidFill>
              <a:srgbClr val="6DA9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80217" y="2207100"/>
            <a:ext cx="127935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-i</a:t>
            </a:r>
            <a:r>
              <a:rPr sz="1400" spc="-10" dirty="0">
                <a:latin typeface="Calibri"/>
                <a:cs typeface="Calibri"/>
              </a:rPr>
              <a:t>nd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ion </a:t>
            </a:r>
            <a:r>
              <a:rPr sz="1400" spc="-2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6070" y="4555347"/>
            <a:ext cx="6820917" cy="327101"/>
          </a:xfrm>
          <a:custGeom>
            <a:avLst/>
            <a:gdLst/>
            <a:ahLst/>
            <a:cxnLst/>
            <a:rect l="l" t="t" r="r" b="b"/>
            <a:pathLst>
              <a:path w="6821805" h="327025">
                <a:moveTo>
                  <a:pt x="6778053" y="0"/>
                </a:moveTo>
                <a:lnTo>
                  <a:pt x="31392" y="1728"/>
                </a:lnTo>
                <a:lnTo>
                  <a:pt x="2354" y="29415"/>
                </a:lnTo>
                <a:lnTo>
                  <a:pt x="0" y="43586"/>
                </a:lnTo>
                <a:lnTo>
                  <a:pt x="1729" y="295620"/>
                </a:lnTo>
                <a:lnTo>
                  <a:pt x="7706" y="308175"/>
                </a:lnTo>
                <a:lnTo>
                  <a:pt x="17199" y="318116"/>
                </a:lnTo>
                <a:lnTo>
                  <a:pt x="29420" y="324657"/>
                </a:lnTo>
                <a:lnTo>
                  <a:pt x="43586" y="327012"/>
                </a:lnTo>
                <a:lnTo>
                  <a:pt x="6790261" y="325280"/>
                </a:lnTo>
                <a:lnTo>
                  <a:pt x="6802817" y="319302"/>
                </a:lnTo>
                <a:lnTo>
                  <a:pt x="6812758" y="309810"/>
                </a:lnTo>
                <a:lnTo>
                  <a:pt x="6819298" y="297589"/>
                </a:lnTo>
                <a:lnTo>
                  <a:pt x="6821652" y="283425"/>
                </a:lnTo>
                <a:lnTo>
                  <a:pt x="6819920" y="31379"/>
                </a:lnTo>
                <a:lnTo>
                  <a:pt x="6813941" y="18826"/>
                </a:lnTo>
                <a:lnTo>
                  <a:pt x="6804447" y="8889"/>
                </a:lnTo>
                <a:lnTo>
                  <a:pt x="6792223" y="2352"/>
                </a:lnTo>
                <a:lnTo>
                  <a:pt x="677805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99289" y="4626859"/>
            <a:ext cx="559489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xt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kin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isci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plin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eam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9012" y="5128563"/>
            <a:ext cx="1271739" cy="774879"/>
          </a:xfrm>
          <a:custGeom>
            <a:avLst/>
            <a:gdLst/>
            <a:ahLst/>
            <a:cxnLst/>
            <a:rect l="l" t="t" r="r" b="b"/>
            <a:pathLst>
              <a:path w="1271905" h="774700">
                <a:moveTo>
                  <a:pt x="0" y="103263"/>
                </a:moveTo>
                <a:lnTo>
                  <a:pt x="8810" y="61458"/>
                </a:lnTo>
                <a:lnTo>
                  <a:pt x="32726" y="27841"/>
                </a:lnTo>
                <a:lnTo>
                  <a:pt x="67973" y="6186"/>
                </a:lnTo>
                <a:lnTo>
                  <a:pt x="1168057" y="0"/>
                </a:lnTo>
                <a:lnTo>
                  <a:pt x="1182666" y="1025"/>
                </a:lnTo>
                <a:lnTo>
                  <a:pt x="1222158" y="15290"/>
                </a:lnTo>
                <a:lnTo>
                  <a:pt x="1252209" y="43402"/>
                </a:lnTo>
                <a:lnTo>
                  <a:pt x="1269042" y="81588"/>
                </a:lnTo>
                <a:lnTo>
                  <a:pt x="1271320" y="671398"/>
                </a:lnTo>
                <a:lnTo>
                  <a:pt x="1270294" y="686009"/>
                </a:lnTo>
                <a:lnTo>
                  <a:pt x="1256027" y="725504"/>
                </a:lnTo>
                <a:lnTo>
                  <a:pt x="1227912" y="755554"/>
                </a:lnTo>
                <a:lnTo>
                  <a:pt x="1189728" y="772383"/>
                </a:lnTo>
                <a:lnTo>
                  <a:pt x="103263" y="774661"/>
                </a:lnTo>
                <a:lnTo>
                  <a:pt x="88651" y="773636"/>
                </a:lnTo>
                <a:lnTo>
                  <a:pt x="49157" y="759371"/>
                </a:lnTo>
                <a:lnTo>
                  <a:pt x="19107" y="731259"/>
                </a:lnTo>
                <a:lnTo>
                  <a:pt x="2278" y="693073"/>
                </a:lnTo>
                <a:lnTo>
                  <a:pt x="0" y="103263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41187" y="5214514"/>
            <a:ext cx="100634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ion </a:t>
            </a:r>
            <a:r>
              <a:rPr sz="1400" spc="-10" dirty="0">
                <a:latin typeface="Calibri"/>
                <a:cs typeface="Calibri"/>
              </a:rPr>
              <a:t>(n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80856" y="5128563"/>
            <a:ext cx="953645" cy="774879"/>
          </a:xfrm>
          <a:custGeom>
            <a:avLst/>
            <a:gdLst/>
            <a:ahLst/>
            <a:cxnLst/>
            <a:rect l="l" t="t" r="r" b="b"/>
            <a:pathLst>
              <a:path w="953770" h="774700">
                <a:moveTo>
                  <a:pt x="0" y="103263"/>
                </a:moveTo>
                <a:lnTo>
                  <a:pt x="8810" y="61458"/>
                </a:lnTo>
                <a:lnTo>
                  <a:pt x="32726" y="27841"/>
                </a:lnTo>
                <a:lnTo>
                  <a:pt x="67973" y="6186"/>
                </a:lnTo>
                <a:lnTo>
                  <a:pt x="850011" y="0"/>
                </a:lnTo>
                <a:lnTo>
                  <a:pt x="864619" y="1025"/>
                </a:lnTo>
                <a:lnTo>
                  <a:pt x="904111" y="15290"/>
                </a:lnTo>
                <a:lnTo>
                  <a:pt x="934163" y="43402"/>
                </a:lnTo>
                <a:lnTo>
                  <a:pt x="950995" y="81588"/>
                </a:lnTo>
                <a:lnTo>
                  <a:pt x="953274" y="671398"/>
                </a:lnTo>
                <a:lnTo>
                  <a:pt x="952248" y="686009"/>
                </a:lnTo>
                <a:lnTo>
                  <a:pt x="937981" y="725504"/>
                </a:lnTo>
                <a:lnTo>
                  <a:pt x="909866" y="755554"/>
                </a:lnTo>
                <a:lnTo>
                  <a:pt x="871682" y="772383"/>
                </a:lnTo>
                <a:lnTo>
                  <a:pt x="103263" y="774661"/>
                </a:lnTo>
                <a:lnTo>
                  <a:pt x="88651" y="773636"/>
                </a:lnTo>
                <a:lnTo>
                  <a:pt x="49157" y="759371"/>
                </a:lnTo>
                <a:lnTo>
                  <a:pt x="19107" y="731259"/>
                </a:lnTo>
                <a:lnTo>
                  <a:pt x="2278" y="693073"/>
                </a:lnTo>
                <a:lnTo>
                  <a:pt x="0" y="103263"/>
                </a:lnTo>
                <a:close/>
              </a:path>
            </a:pathLst>
          </a:custGeom>
          <a:ln w="1905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06559" y="5214514"/>
            <a:ext cx="70285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AA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cc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sion </a:t>
            </a:r>
            <a:r>
              <a:rPr sz="1400" spc="-10" dirty="0">
                <a:latin typeface="Calibri"/>
                <a:cs typeface="Calibri"/>
              </a:rPr>
              <a:t>(IIbC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86070" y="5276253"/>
            <a:ext cx="6820917" cy="576078"/>
          </a:xfrm>
          <a:custGeom>
            <a:avLst/>
            <a:gdLst/>
            <a:ahLst/>
            <a:cxnLst/>
            <a:rect l="l" t="t" r="r" b="b"/>
            <a:pathLst>
              <a:path w="6821805" h="575945">
                <a:moveTo>
                  <a:pt x="6744906" y="0"/>
                </a:moveTo>
                <a:lnTo>
                  <a:pt x="68724" y="414"/>
                </a:lnTo>
                <a:lnTo>
                  <a:pt x="30007" y="15868"/>
                </a:lnTo>
                <a:lnTo>
                  <a:pt x="5307" y="48646"/>
                </a:lnTo>
                <a:lnTo>
                  <a:pt x="0" y="76746"/>
                </a:lnTo>
                <a:lnTo>
                  <a:pt x="413" y="506991"/>
                </a:lnTo>
                <a:lnTo>
                  <a:pt x="15864" y="545708"/>
                </a:lnTo>
                <a:lnTo>
                  <a:pt x="48641" y="570409"/>
                </a:lnTo>
                <a:lnTo>
                  <a:pt x="76746" y="575716"/>
                </a:lnTo>
                <a:lnTo>
                  <a:pt x="6752925" y="575302"/>
                </a:lnTo>
                <a:lnTo>
                  <a:pt x="6791639" y="559852"/>
                </a:lnTo>
                <a:lnTo>
                  <a:pt x="6816343" y="527074"/>
                </a:lnTo>
                <a:lnTo>
                  <a:pt x="6821652" y="498970"/>
                </a:lnTo>
                <a:lnTo>
                  <a:pt x="6821238" y="68726"/>
                </a:lnTo>
                <a:lnTo>
                  <a:pt x="6805784" y="30012"/>
                </a:lnTo>
                <a:lnTo>
                  <a:pt x="6773005" y="5308"/>
                </a:lnTo>
                <a:lnTo>
                  <a:pt x="6744906" y="0"/>
                </a:lnTo>
                <a:close/>
              </a:path>
            </a:pathLst>
          </a:custGeom>
          <a:solidFill>
            <a:srgbClr val="6D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92242" y="5357485"/>
            <a:ext cx="500886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105" marR="5080" indent="-1082040">
              <a:lnSpc>
                <a:spcPct val="100000"/>
              </a:lnSpc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C,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hoo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ial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risk,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IIbB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19323" y="1831625"/>
            <a:ext cx="4202518" cy="248342"/>
          </a:xfrm>
          <a:custGeom>
            <a:avLst/>
            <a:gdLst/>
            <a:ahLst/>
            <a:cxnLst/>
            <a:rect l="l" t="t" r="r" b="b"/>
            <a:pathLst>
              <a:path w="4203065" h="248285">
                <a:moveTo>
                  <a:pt x="4202976" y="0"/>
                </a:moveTo>
                <a:lnTo>
                  <a:pt x="4202976" y="149263"/>
                </a:lnTo>
                <a:lnTo>
                  <a:pt x="0" y="149263"/>
                </a:lnTo>
                <a:lnTo>
                  <a:pt x="0" y="247726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5838" y="2053996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1749" y="1831623"/>
            <a:ext cx="965074" cy="248342"/>
          </a:xfrm>
          <a:custGeom>
            <a:avLst/>
            <a:gdLst/>
            <a:ahLst/>
            <a:cxnLst/>
            <a:rect l="l" t="t" r="r" b="b"/>
            <a:pathLst>
              <a:path w="965200" h="248285">
                <a:moveTo>
                  <a:pt x="0" y="0"/>
                </a:moveTo>
                <a:lnTo>
                  <a:pt x="0" y="149263"/>
                </a:lnTo>
                <a:lnTo>
                  <a:pt x="964615" y="149263"/>
                </a:lnTo>
                <a:lnTo>
                  <a:pt x="964615" y="247726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2749" y="2053995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6243" y="4452230"/>
            <a:ext cx="5714" cy="52717"/>
          </a:xfrm>
          <a:custGeom>
            <a:avLst/>
            <a:gdLst/>
            <a:ahLst/>
            <a:cxnLst/>
            <a:rect l="l" t="t" r="r" b="b"/>
            <a:pathLst>
              <a:path w="5715" h="52704">
                <a:moveTo>
                  <a:pt x="0" y="0"/>
                </a:moveTo>
                <a:lnTo>
                  <a:pt x="5207" y="52527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25759" y="4473234"/>
            <a:ext cx="126983" cy="82569"/>
          </a:xfrm>
          <a:custGeom>
            <a:avLst/>
            <a:gdLst/>
            <a:ahLst/>
            <a:cxnLst/>
            <a:rect l="l" t="t" r="r" b="b"/>
            <a:pathLst>
              <a:path w="127000" h="82550">
                <a:moveTo>
                  <a:pt x="0" y="12509"/>
                </a:moveTo>
                <a:lnTo>
                  <a:pt x="70700" y="82092"/>
                </a:lnTo>
                <a:lnTo>
                  <a:pt x="104998" y="31534"/>
                </a:lnTo>
                <a:lnTo>
                  <a:pt x="65697" y="31534"/>
                </a:lnTo>
                <a:lnTo>
                  <a:pt x="0" y="12509"/>
                </a:lnTo>
                <a:close/>
              </a:path>
              <a:path w="127000" h="82550">
                <a:moveTo>
                  <a:pt x="126390" y="0"/>
                </a:moveTo>
                <a:lnTo>
                  <a:pt x="65697" y="31534"/>
                </a:lnTo>
                <a:lnTo>
                  <a:pt x="104998" y="31534"/>
                </a:lnTo>
                <a:lnTo>
                  <a:pt x="12639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96449" y="4882436"/>
            <a:ext cx="0" cy="343615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2925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32962" y="5200038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19326" y="2672893"/>
            <a:ext cx="1138407" cy="2405302"/>
          </a:xfrm>
          <a:custGeom>
            <a:avLst/>
            <a:gdLst/>
            <a:ahLst/>
            <a:cxnLst/>
            <a:rect l="l" t="t" r="r" b="b"/>
            <a:pathLst>
              <a:path w="1138555" h="2404745">
                <a:moveTo>
                  <a:pt x="0" y="0"/>
                </a:moveTo>
                <a:lnTo>
                  <a:pt x="0" y="2343124"/>
                </a:lnTo>
                <a:lnTo>
                  <a:pt x="1138250" y="2343124"/>
                </a:lnTo>
                <a:lnTo>
                  <a:pt x="1138250" y="240430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3933" y="5052345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199"/>
                </a:lnTo>
                <a:lnTo>
                  <a:pt x="105833" y="25399"/>
                </a:lnTo>
                <a:lnTo>
                  <a:pt x="63500" y="25399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399"/>
                </a:lnTo>
                <a:lnTo>
                  <a:pt x="105833" y="25399"/>
                </a:lnTo>
                <a:lnTo>
                  <a:pt x="127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4585" y="2672893"/>
            <a:ext cx="375236" cy="2405302"/>
          </a:xfrm>
          <a:custGeom>
            <a:avLst/>
            <a:gdLst/>
            <a:ahLst/>
            <a:cxnLst/>
            <a:rect l="l" t="t" r="r" b="b"/>
            <a:pathLst>
              <a:path w="375285" h="2404745">
                <a:moveTo>
                  <a:pt x="374789" y="0"/>
                </a:moveTo>
                <a:lnTo>
                  <a:pt x="374789" y="2343124"/>
                </a:lnTo>
                <a:lnTo>
                  <a:pt x="0" y="2343124"/>
                </a:lnTo>
                <a:lnTo>
                  <a:pt x="0" y="2404300"/>
                </a:lnTo>
              </a:path>
            </a:pathLst>
          </a:custGeom>
          <a:ln w="25399">
            <a:solidFill>
              <a:srgbClr val="7E7E7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1098" y="5052346"/>
            <a:ext cx="126983" cy="76218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63500" y="76200"/>
                </a:lnTo>
                <a:lnTo>
                  <a:pt x="105833" y="25400"/>
                </a:lnTo>
                <a:lnTo>
                  <a:pt x="63500" y="25400"/>
                </a:lnTo>
                <a:lnTo>
                  <a:pt x="0" y="0"/>
                </a:lnTo>
                <a:close/>
              </a:path>
              <a:path w="127000" h="76200">
                <a:moveTo>
                  <a:pt x="127000" y="0"/>
                </a:moveTo>
                <a:lnTo>
                  <a:pt x="63500" y="25400"/>
                </a:lnTo>
                <a:lnTo>
                  <a:pt x="105833" y="25400"/>
                </a:lnTo>
                <a:lnTo>
                  <a:pt x="127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8540" y="4919019"/>
            <a:ext cx="5126958" cy="0"/>
          </a:xfrm>
          <a:custGeom>
            <a:avLst/>
            <a:gdLst/>
            <a:ahLst/>
            <a:cxnLst/>
            <a:rect l="l" t="t" r="r" b="b"/>
            <a:pathLst>
              <a:path w="5127625">
                <a:moveTo>
                  <a:pt x="512700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7E7E7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07752" y="4855503"/>
            <a:ext cx="76190" cy="127029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76200" y="0"/>
                </a:moveTo>
                <a:lnTo>
                  <a:pt x="0" y="63500"/>
                </a:lnTo>
                <a:lnTo>
                  <a:pt x="76200" y="127000"/>
                </a:lnTo>
                <a:lnTo>
                  <a:pt x="50800" y="63500"/>
                </a:lnTo>
                <a:lnTo>
                  <a:pt x="762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0870" y="5874087"/>
            <a:ext cx="65847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approa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ch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ba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w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rc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e,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not 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v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d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ce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.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CH:</a:t>
            </a:r>
            <a:r>
              <a:rPr sz="1200" i="1" spc="1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ha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mo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rr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hag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21267" y="6466250"/>
            <a:ext cx="31942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Ki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 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ur</a:t>
            </a: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2016;37:2893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2962.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67108" y="5965704"/>
            <a:ext cx="2229195" cy="186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t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d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5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-15" dirty="0">
                <a:solidFill>
                  <a:srgbClr val="901C60"/>
                </a:solidFill>
                <a:latin typeface="Calibri"/>
                <a:cs typeface="Calibri"/>
              </a:rPr>
              <a:t>ro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m K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i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c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hho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f</a:t>
            </a:r>
            <a:r>
              <a:rPr sz="1200" i="1" spc="10" dirty="0">
                <a:solidFill>
                  <a:srgbClr val="901C60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901C60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901C60"/>
                </a:solidFill>
                <a:latin typeface="Calibri"/>
                <a:cs typeface="Calibri"/>
              </a:rPr>
              <a:t>t a</a:t>
            </a:r>
            <a:r>
              <a:rPr sz="1200" i="1" dirty="0">
                <a:solidFill>
                  <a:srgbClr val="901C60"/>
                </a:solidFill>
                <a:latin typeface="Calibri"/>
                <a:cs typeface="Calibri"/>
              </a:rPr>
              <a:t>l. </a:t>
            </a:r>
            <a:r>
              <a:rPr sz="1200" i="1" spc="-10" dirty="0">
                <a:solidFill>
                  <a:srgbClr val="901C60"/>
                </a:solidFill>
                <a:latin typeface="Calibri"/>
                <a:cs typeface="Calibri"/>
              </a:rPr>
              <a:t>2016</a:t>
            </a:r>
            <a:r>
              <a:rPr sz="1200" i="1" baseline="24305" dirty="0">
                <a:solidFill>
                  <a:srgbClr val="901C60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5818" y="4435805"/>
            <a:ext cx="4525691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2025" algn="ctr">
              <a:lnSpc>
                <a:spcPct val="100000"/>
              </a:lnSpc>
              <a:tabLst>
                <a:tab pos="260985" algn="l"/>
                <a:tab pos="521970" algn="l"/>
              </a:tabLst>
            </a:pPr>
            <a:r>
              <a:rPr sz="1400" dirty="0">
                <a:latin typeface="Calibri"/>
                <a:cs typeface="Calibri"/>
              </a:rPr>
              <a:t>0	4	8  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2 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6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4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8  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2  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6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4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8  </a:t>
            </a:r>
            <a:r>
              <a:rPr sz="1400" spc="-5" dirty="0">
                <a:latin typeface="Calibri"/>
                <a:cs typeface="Calibri"/>
              </a:rPr>
              <a:t>52</a:t>
            </a:r>
            <a:endParaRPr sz="1400">
              <a:latin typeface="Calibri"/>
              <a:cs typeface="Calibri"/>
            </a:endParaRPr>
          </a:p>
          <a:p>
            <a:pPr marR="992505" algn="ctr">
              <a:lnSpc>
                <a:spcPct val="100000"/>
              </a:lnSpc>
              <a:spcBef>
                <a:spcPts val="165"/>
              </a:spcBef>
            </a:pPr>
            <a:r>
              <a:rPr sz="1600" b="1" spc="-10" dirty="0">
                <a:latin typeface="Calibri"/>
                <a:cs typeface="Calibri"/>
              </a:rPr>
              <a:t>Ti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5" dirty="0">
                <a:latin typeface="Calibri"/>
                <a:cs typeface="Calibri"/>
              </a:rPr>
              <a:t>ee</a:t>
            </a:r>
            <a:r>
              <a:rPr sz="1600" spc="-30" dirty="0">
                <a:latin typeface="Calibri"/>
                <a:cs typeface="Calibri"/>
              </a:rPr>
              <a:t>k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2146300">
              <a:lnSpc>
                <a:spcPct val="100000"/>
              </a:lnSpc>
              <a:spcBef>
                <a:spcPts val="730"/>
              </a:spcBef>
            </a:pP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x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ed 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f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ro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m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76004A"/>
                </a:solidFill>
                <a:latin typeface="Calibri"/>
                <a:cs typeface="Calibri"/>
              </a:rPr>
              <a:t>K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urama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su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e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l. 2015</a:t>
            </a:r>
            <a:r>
              <a:rPr sz="1200" i="1" baseline="24305" dirty="0">
                <a:solidFill>
                  <a:srgbClr val="76004A"/>
                </a:solidFill>
                <a:latin typeface="Calibri"/>
                <a:cs typeface="Calibri"/>
              </a:rPr>
              <a:t>1</a:t>
            </a:r>
            <a:endParaRPr sz="1200" baseline="24305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589" y="152435"/>
            <a:ext cx="10419441" cy="665004"/>
          </a:xfrm>
          <a:prstGeom prst="rect">
            <a:avLst/>
          </a:prstGeom>
        </p:spPr>
        <p:txBody>
          <a:bodyPr vert="horz" wrap="square" lIns="0" tIns="338533" rIns="0" bIns="0" rtlCol="0">
            <a:spAutoFit/>
          </a:bodyPr>
          <a:lstStyle/>
          <a:p>
            <a:pPr marL="8255">
              <a:lnSpc>
                <a:spcPct val="100000"/>
              </a:lnSpc>
            </a:pPr>
            <a:r>
              <a:rPr lang="en-US" spc="-55" dirty="0" smtClean="0"/>
              <a:t>Da li je </a:t>
            </a:r>
            <a:r>
              <a:rPr lang="en-US" spc="-55" dirty="0" err="1" smtClean="0"/>
              <a:t>razumna</a:t>
            </a:r>
            <a:r>
              <a:rPr lang="en-US" spc="-55" dirty="0" smtClean="0"/>
              <a:t> </a:t>
            </a:r>
            <a:r>
              <a:rPr lang="en-US" spc="-55" dirty="0" err="1" smtClean="0"/>
              <a:t>ponovna</a:t>
            </a:r>
            <a:r>
              <a:rPr spc="40" dirty="0" smtClean="0"/>
              <a:t> </a:t>
            </a:r>
            <a:r>
              <a:rPr dirty="0" err="1" smtClean="0"/>
              <a:t>a</a:t>
            </a:r>
            <a:r>
              <a:rPr spc="-45" dirty="0" err="1" smtClean="0"/>
              <a:t>n</a:t>
            </a:r>
            <a:r>
              <a:rPr spc="-5" dirty="0" err="1" smtClean="0"/>
              <a:t>ti</a:t>
            </a:r>
            <a:r>
              <a:rPr lang="en-US" spc="-35" dirty="0" err="1"/>
              <a:t>k</a:t>
            </a:r>
            <a:r>
              <a:rPr dirty="0" err="1" smtClean="0"/>
              <a:t>oa</a:t>
            </a:r>
            <a:r>
              <a:rPr spc="-5" dirty="0" err="1" smtClean="0"/>
              <a:t>g</a:t>
            </a:r>
            <a:r>
              <a:rPr spc="-10" dirty="0" err="1" smtClean="0"/>
              <a:t>ul</a:t>
            </a:r>
            <a:r>
              <a:rPr spc="-40" dirty="0" err="1" smtClean="0"/>
              <a:t>a</a:t>
            </a:r>
            <a:r>
              <a:rPr lang="en-US" spc="-40" dirty="0" err="1" smtClean="0"/>
              <a:t>cija</a:t>
            </a:r>
            <a:r>
              <a:rPr lang="en-US" spc="-40" dirty="0" smtClean="0"/>
              <a:t> </a:t>
            </a:r>
            <a:r>
              <a:rPr lang="en-US" spc="-40" dirty="0" err="1" smtClean="0"/>
              <a:t>nakon</a:t>
            </a:r>
            <a:r>
              <a:rPr spc="55" dirty="0" smtClean="0"/>
              <a:t> </a:t>
            </a:r>
            <a:r>
              <a:rPr spc="-5" dirty="0" smtClean="0"/>
              <a:t>I</a:t>
            </a:r>
            <a:r>
              <a:rPr dirty="0" smtClean="0"/>
              <a:t>CH</a:t>
            </a:r>
            <a:r>
              <a:rPr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362634" y="5456482"/>
            <a:ext cx="10142069" cy="384264"/>
          </a:xfrm>
          <a:custGeom>
            <a:avLst/>
            <a:gdLst/>
            <a:ahLst/>
            <a:cxnLst/>
            <a:rect l="l" t="t" r="r" b="b"/>
            <a:pathLst>
              <a:path w="9645650" h="384175">
                <a:moveTo>
                  <a:pt x="9581159" y="0"/>
                </a:moveTo>
                <a:lnTo>
                  <a:pt x="62123" y="26"/>
                </a:lnTo>
                <a:lnTo>
                  <a:pt x="23197" y="14688"/>
                </a:lnTo>
                <a:lnTo>
                  <a:pt x="1631" y="49572"/>
                </a:lnTo>
                <a:lnTo>
                  <a:pt x="0" y="63995"/>
                </a:lnTo>
                <a:lnTo>
                  <a:pt x="27" y="321871"/>
                </a:lnTo>
                <a:lnTo>
                  <a:pt x="14691" y="360801"/>
                </a:lnTo>
                <a:lnTo>
                  <a:pt x="49573" y="382365"/>
                </a:lnTo>
                <a:lnTo>
                  <a:pt x="63995" y="383997"/>
                </a:lnTo>
                <a:lnTo>
                  <a:pt x="9583041" y="383970"/>
                </a:lnTo>
                <a:lnTo>
                  <a:pt x="9621961" y="369304"/>
                </a:lnTo>
                <a:lnTo>
                  <a:pt x="9643523" y="334415"/>
                </a:lnTo>
                <a:lnTo>
                  <a:pt x="9645154" y="319989"/>
                </a:lnTo>
                <a:lnTo>
                  <a:pt x="9645127" y="62123"/>
                </a:lnTo>
                <a:lnTo>
                  <a:pt x="9630466" y="23197"/>
                </a:lnTo>
                <a:lnTo>
                  <a:pt x="9595582" y="1631"/>
                </a:lnTo>
                <a:lnTo>
                  <a:pt x="95811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0869" y="5530256"/>
            <a:ext cx="10599073" cy="659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35" dirty="0" err="1" smtClean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ju</a:t>
            </a:r>
            <a:r>
              <a:rPr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ishemičnog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moždanog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udara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je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veći</a:t>
            </a:r>
            <a:r>
              <a:rPr lang="en-US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nego</a:t>
            </a:r>
            <a:r>
              <a:rPr sz="20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zi</a:t>
            </a:r>
            <a:r>
              <a:rPr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od </a:t>
            </a:r>
            <a:r>
              <a:rPr lang="en-US" sz="2000" b="1" dirty="0" err="1" smtClean="0">
                <a:solidFill>
                  <a:srgbClr val="FFFFFF"/>
                </a:solidFill>
                <a:latin typeface="Calibri"/>
                <a:cs typeface="Calibri"/>
              </a:rPr>
              <a:t>krvarenja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719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IC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pa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ie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s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547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w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h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o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ump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,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an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d 172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76004A"/>
                </a:solidFill>
                <a:latin typeface="Calibri"/>
                <a:cs typeface="Calibri"/>
              </a:rPr>
              <a:t>w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h</a:t>
            </a:r>
            <a:r>
              <a:rPr sz="1200" i="1" spc="10" dirty="0">
                <a:solidFill>
                  <a:srgbClr val="76004A"/>
                </a:solidFill>
                <a:latin typeface="Calibri"/>
                <a:cs typeface="Calibri"/>
              </a:rPr>
              <a:t> </a:t>
            </a:r>
            <a:r>
              <a:rPr sz="1200" i="1" spc="-20" dirty="0">
                <a:solidFill>
                  <a:srgbClr val="76004A"/>
                </a:solidFill>
                <a:latin typeface="Calibri"/>
                <a:cs typeface="Calibri"/>
              </a:rPr>
              <a:t>O</a:t>
            </a:r>
            <a:r>
              <a:rPr sz="1200" i="1" spc="-25" dirty="0">
                <a:solidFill>
                  <a:srgbClr val="76004A"/>
                </a:solidFill>
                <a:latin typeface="Calibri"/>
                <a:cs typeface="Calibri"/>
              </a:rPr>
              <a:t>A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C 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r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es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ump</a:t>
            </a:r>
            <a:r>
              <a:rPr sz="1200" i="1" spc="5" dirty="0">
                <a:solidFill>
                  <a:srgbClr val="76004A"/>
                </a:solidFill>
                <a:latin typeface="Calibri"/>
                <a:cs typeface="Calibri"/>
              </a:rPr>
              <a:t>t</a:t>
            </a:r>
            <a:r>
              <a:rPr sz="1200" i="1" dirty="0">
                <a:solidFill>
                  <a:srgbClr val="76004A"/>
                </a:solidFill>
                <a:latin typeface="Calibri"/>
                <a:cs typeface="Calibri"/>
              </a:rPr>
              <a:t>i</a:t>
            </a:r>
            <a:r>
              <a:rPr sz="1200" i="1" spc="-5" dirty="0">
                <a:solidFill>
                  <a:srgbClr val="76004A"/>
                </a:solidFill>
                <a:latin typeface="Calibri"/>
                <a:cs typeface="Calibri"/>
              </a:rPr>
              <a:t>on).</a:t>
            </a:r>
            <a:r>
              <a:rPr sz="1200" i="1" baseline="24305" dirty="0">
                <a:solidFill>
                  <a:srgbClr val="76004A"/>
                </a:solidFill>
                <a:latin typeface="Calibri"/>
                <a:cs typeface="Calibri"/>
              </a:rPr>
              <a:t>1</a:t>
            </a:r>
            <a:endParaRPr sz="1200" baseline="2430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0942" y="1493077"/>
            <a:ext cx="2699936" cy="3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5" dirty="0" smtClean="0">
                <a:latin typeface="Calibri"/>
                <a:cs typeface="Calibri"/>
              </a:rPr>
              <a:t>ISHEMIČKI DOGAĐAJI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8555" y="1493077"/>
            <a:ext cx="2267925" cy="30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" dirty="0" smtClean="0">
                <a:latin typeface="Calibri"/>
                <a:cs typeface="Calibri"/>
              </a:rPr>
              <a:t>KRVARENJE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30318" y="2027171"/>
            <a:ext cx="0" cy="2252231"/>
          </a:xfrm>
          <a:custGeom>
            <a:avLst/>
            <a:gdLst/>
            <a:ahLst/>
            <a:cxnLst/>
            <a:rect l="l" t="t" r="r" b="b"/>
            <a:pathLst>
              <a:path h="2251710">
                <a:moveTo>
                  <a:pt x="0" y="0"/>
                </a:moveTo>
                <a:lnTo>
                  <a:pt x="0" y="225136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315" y="4279058"/>
            <a:ext cx="3408235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340822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57742" y="4194223"/>
            <a:ext cx="1161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6952" y="4282305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7742" y="3744991"/>
            <a:ext cx="1161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6952" y="3833074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9430" y="3295762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6952" y="3383844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9430" y="2846531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36952" y="2934613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69430" y="2397302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36952" y="2485384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69430" y="1948071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36952" y="2036153"/>
            <a:ext cx="90158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0253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91386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52518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13651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74785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35917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7050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8184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9316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80450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1583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2715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3848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4982" y="4283018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71554" y="4413969"/>
            <a:ext cx="355553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60985" algn="l"/>
                <a:tab pos="521970" algn="l"/>
              </a:tabLst>
            </a:pPr>
            <a:r>
              <a:rPr sz="1400" dirty="0">
                <a:latin typeface="Calibri"/>
                <a:cs typeface="Calibri"/>
              </a:rPr>
              <a:t>0	4	8  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2  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6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0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4  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8  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2  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6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4  </a:t>
            </a:r>
            <a:r>
              <a:rPr sz="1400" spc="-5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8  </a:t>
            </a:r>
            <a:r>
              <a:rPr sz="1400" spc="-5" dirty="0">
                <a:latin typeface="Calibri"/>
                <a:cs typeface="Calibri"/>
              </a:rPr>
              <a:t>52</a:t>
            </a:r>
            <a:endParaRPr sz="1400">
              <a:latin typeface="Calibri"/>
              <a:cs typeface="Calibri"/>
            </a:endParaRPr>
          </a:p>
          <a:p>
            <a:pPr marR="22860" algn="ctr">
              <a:lnSpc>
                <a:spcPct val="100000"/>
              </a:lnSpc>
              <a:spcBef>
                <a:spcPts val="165"/>
              </a:spcBef>
            </a:pPr>
            <a:r>
              <a:rPr sz="1600" b="1" spc="-10" dirty="0">
                <a:latin typeface="Calibri"/>
                <a:cs typeface="Calibri"/>
              </a:rPr>
              <a:t>Ti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5" dirty="0">
                <a:latin typeface="Calibri"/>
                <a:cs typeface="Calibri"/>
              </a:rPr>
              <a:t>ee</a:t>
            </a:r>
            <a:r>
              <a:rPr sz="1600" spc="-30" dirty="0">
                <a:latin typeface="Calibri"/>
                <a:cs typeface="Calibri"/>
              </a:rPr>
              <a:t>k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5325" y="2596552"/>
            <a:ext cx="246221" cy="1145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ci</a:t>
            </a:r>
            <a:r>
              <a:rPr sz="1600" b="1" spc="-5" dirty="0">
                <a:latin typeface="Calibri"/>
                <a:cs typeface="Calibri"/>
              </a:rPr>
              <a:t>d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ce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(%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7229" y="2280210"/>
            <a:ext cx="787298" cy="2154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1350" spc="15" baseline="2469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1350" spc="-135" baseline="2469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&lt;0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001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39408" y="2921897"/>
            <a:ext cx="3395537" cy="1345877"/>
          </a:xfrm>
          <a:custGeom>
            <a:avLst/>
            <a:gdLst/>
            <a:ahLst/>
            <a:cxnLst/>
            <a:rect l="l" t="t" r="r" b="b"/>
            <a:pathLst>
              <a:path w="3395979" h="1345564">
                <a:moveTo>
                  <a:pt x="0" y="1345399"/>
                </a:moveTo>
                <a:lnTo>
                  <a:pt x="61912" y="1345399"/>
                </a:lnTo>
                <a:lnTo>
                  <a:pt x="61912" y="1281112"/>
                </a:lnTo>
                <a:lnTo>
                  <a:pt x="123825" y="1281112"/>
                </a:lnTo>
                <a:lnTo>
                  <a:pt x="123825" y="1197762"/>
                </a:lnTo>
                <a:lnTo>
                  <a:pt x="195262" y="1197762"/>
                </a:lnTo>
                <a:lnTo>
                  <a:pt x="195262" y="1133475"/>
                </a:lnTo>
                <a:lnTo>
                  <a:pt x="259549" y="1133475"/>
                </a:lnTo>
                <a:lnTo>
                  <a:pt x="259549" y="1083462"/>
                </a:lnTo>
                <a:lnTo>
                  <a:pt x="326224" y="1083462"/>
                </a:lnTo>
                <a:lnTo>
                  <a:pt x="326224" y="1052512"/>
                </a:lnTo>
                <a:lnTo>
                  <a:pt x="385762" y="1052512"/>
                </a:lnTo>
                <a:lnTo>
                  <a:pt x="385762" y="1021549"/>
                </a:lnTo>
                <a:lnTo>
                  <a:pt x="457200" y="1021549"/>
                </a:lnTo>
                <a:lnTo>
                  <a:pt x="457200" y="985837"/>
                </a:lnTo>
                <a:lnTo>
                  <a:pt x="519112" y="985837"/>
                </a:lnTo>
                <a:lnTo>
                  <a:pt x="519112" y="969162"/>
                </a:lnTo>
                <a:lnTo>
                  <a:pt x="583399" y="969162"/>
                </a:lnTo>
                <a:lnTo>
                  <a:pt x="583399" y="954874"/>
                </a:lnTo>
                <a:lnTo>
                  <a:pt x="645312" y="954874"/>
                </a:lnTo>
                <a:lnTo>
                  <a:pt x="645312" y="921537"/>
                </a:lnTo>
                <a:lnTo>
                  <a:pt x="716749" y="921537"/>
                </a:lnTo>
                <a:lnTo>
                  <a:pt x="716749" y="842962"/>
                </a:lnTo>
                <a:lnTo>
                  <a:pt x="781050" y="842962"/>
                </a:lnTo>
                <a:lnTo>
                  <a:pt x="781050" y="804862"/>
                </a:lnTo>
                <a:lnTo>
                  <a:pt x="847725" y="804862"/>
                </a:lnTo>
                <a:lnTo>
                  <a:pt x="847725" y="788187"/>
                </a:lnTo>
                <a:lnTo>
                  <a:pt x="909637" y="788187"/>
                </a:lnTo>
                <a:lnTo>
                  <a:pt x="909637" y="738187"/>
                </a:lnTo>
                <a:lnTo>
                  <a:pt x="1045362" y="738187"/>
                </a:lnTo>
                <a:lnTo>
                  <a:pt x="1045362" y="707224"/>
                </a:lnTo>
                <a:lnTo>
                  <a:pt x="1109662" y="707224"/>
                </a:lnTo>
                <a:lnTo>
                  <a:pt x="1109662" y="690562"/>
                </a:lnTo>
                <a:lnTo>
                  <a:pt x="1238250" y="690562"/>
                </a:lnTo>
                <a:lnTo>
                  <a:pt x="1238250" y="659599"/>
                </a:lnTo>
                <a:lnTo>
                  <a:pt x="1304925" y="659599"/>
                </a:lnTo>
                <a:lnTo>
                  <a:pt x="1307299" y="640549"/>
                </a:lnTo>
                <a:lnTo>
                  <a:pt x="1373974" y="640549"/>
                </a:lnTo>
                <a:lnTo>
                  <a:pt x="1373974" y="609600"/>
                </a:lnTo>
                <a:lnTo>
                  <a:pt x="1435887" y="609600"/>
                </a:lnTo>
                <a:lnTo>
                  <a:pt x="1435887" y="573874"/>
                </a:lnTo>
                <a:lnTo>
                  <a:pt x="1504950" y="573874"/>
                </a:lnTo>
                <a:lnTo>
                  <a:pt x="1504950" y="545299"/>
                </a:lnTo>
                <a:lnTo>
                  <a:pt x="1697824" y="545299"/>
                </a:lnTo>
                <a:lnTo>
                  <a:pt x="1697824" y="490537"/>
                </a:lnTo>
                <a:lnTo>
                  <a:pt x="1764499" y="490537"/>
                </a:lnTo>
                <a:lnTo>
                  <a:pt x="1766887" y="457200"/>
                </a:lnTo>
                <a:lnTo>
                  <a:pt x="1824037" y="457200"/>
                </a:lnTo>
                <a:lnTo>
                  <a:pt x="1824037" y="440524"/>
                </a:lnTo>
                <a:lnTo>
                  <a:pt x="1897849" y="440524"/>
                </a:lnTo>
                <a:lnTo>
                  <a:pt x="1897849" y="421474"/>
                </a:lnTo>
                <a:lnTo>
                  <a:pt x="2031199" y="421474"/>
                </a:lnTo>
                <a:lnTo>
                  <a:pt x="2031199" y="395287"/>
                </a:lnTo>
                <a:lnTo>
                  <a:pt x="2216937" y="395287"/>
                </a:lnTo>
                <a:lnTo>
                  <a:pt x="2216937" y="376237"/>
                </a:lnTo>
                <a:lnTo>
                  <a:pt x="2288374" y="376237"/>
                </a:lnTo>
                <a:lnTo>
                  <a:pt x="2288374" y="357187"/>
                </a:lnTo>
                <a:lnTo>
                  <a:pt x="2347912" y="357187"/>
                </a:lnTo>
                <a:lnTo>
                  <a:pt x="2347912" y="326224"/>
                </a:lnTo>
                <a:lnTo>
                  <a:pt x="2416962" y="326224"/>
                </a:lnTo>
                <a:lnTo>
                  <a:pt x="2416962" y="280987"/>
                </a:lnTo>
                <a:lnTo>
                  <a:pt x="2550312" y="280987"/>
                </a:lnTo>
                <a:lnTo>
                  <a:pt x="2552700" y="261937"/>
                </a:lnTo>
                <a:lnTo>
                  <a:pt x="2676525" y="261937"/>
                </a:lnTo>
                <a:lnTo>
                  <a:pt x="2676525" y="250024"/>
                </a:lnTo>
                <a:lnTo>
                  <a:pt x="2807487" y="250024"/>
                </a:lnTo>
                <a:lnTo>
                  <a:pt x="2807487" y="230974"/>
                </a:lnTo>
                <a:lnTo>
                  <a:pt x="2933700" y="230974"/>
                </a:lnTo>
                <a:lnTo>
                  <a:pt x="2936074" y="192874"/>
                </a:lnTo>
                <a:lnTo>
                  <a:pt x="3009900" y="192874"/>
                </a:lnTo>
                <a:lnTo>
                  <a:pt x="3009900" y="164299"/>
                </a:lnTo>
                <a:lnTo>
                  <a:pt x="3071812" y="164299"/>
                </a:lnTo>
                <a:lnTo>
                  <a:pt x="3071812" y="138112"/>
                </a:lnTo>
                <a:lnTo>
                  <a:pt x="3138487" y="138112"/>
                </a:lnTo>
                <a:lnTo>
                  <a:pt x="3138487" y="100012"/>
                </a:lnTo>
                <a:lnTo>
                  <a:pt x="3200400" y="100012"/>
                </a:lnTo>
                <a:lnTo>
                  <a:pt x="3200400" y="66675"/>
                </a:lnTo>
                <a:lnTo>
                  <a:pt x="3269462" y="66675"/>
                </a:lnTo>
                <a:lnTo>
                  <a:pt x="3271837" y="49999"/>
                </a:lnTo>
                <a:lnTo>
                  <a:pt x="3333750" y="49999"/>
                </a:lnTo>
                <a:lnTo>
                  <a:pt x="3333750" y="21424"/>
                </a:lnTo>
                <a:lnTo>
                  <a:pt x="3395662" y="21424"/>
                </a:lnTo>
                <a:lnTo>
                  <a:pt x="3395662" y="0"/>
                </a:lnTo>
              </a:path>
            </a:pathLst>
          </a:custGeom>
          <a:ln w="381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9407" y="3815067"/>
            <a:ext cx="3392998" cy="452860"/>
          </a:xfrm>
          <a:custGeom>
            <a:avLst/>
            <a:gdLst/>
            <a:ahLst/>
            <a:cxnLst/>
            <a:rect l="l" t="t" r="r" b="b"/>
            <a:pathLst>
              <a:path w="3393440" h="452754">
                <a:moveTo>
                  <a:pt x="0" y="452437"/>
                </a:moveTo>
                <a:lnTo>
                  <a:pt x="61912" y="452437"/>
                </a:lnTo>
                <a:lnTo>
                  <a:pt x="61912" y="409575"/>
                </a:lnTo>
                <a:lnTo>
                  <a:pt x="123825" y="409575"/>
                </a:lnTo>
                <a:lnTo>
                  <a:pt x="123825" y="354812"/>
                </a:lnTo>
                <a:lnTo>
                  <a:pt x="385762" y="354812"/>
                </a:lnTo>
                <a:lnTo>
                  <a:pt x="385762" y="297662"/>
                </a:lnTo>
                <a:lnTo>
                  <a:pt x="583399" y="297662"/>
                </a:lnTo>
                <a:lnTo>
                  <a:pt x="583399" y="250037"/>
                </a:lnTo>
                <a:lnTo>
                  <a:pt x="647700" y="250037"/>
                </a:lnTo>
                <a:lnTo>
                  <a:pt x="647700" y="197650"/>
                </a:lnTo>
                <a:lnTo>
                  <a:pt x="714375" y="197650"/>
                </a:lnTo>
                <a:lnTo>
                  <a:pt x="714375" y="147637"/>
                </a:lnTo>
                <a:lnTo>
                  <a:pt x="1628775" y="147637"/>
                </a:lnTo>
                <a:lnTo>
                  <a:pt x="1628775" y="95250"/>
                </a:lnTo>
                <a:lnTo>
                  <a:pt x="2155024" y="92875"/>
                </a:lnTo>
                <a:lnTo>
                  <a:pt x="2155024" y="47625"/>
                </a:lnTo>
                <a:lnTo>
                  <a:pt x="2936074" y="47625"/>
                </a:lnTo>
                <a:lnTo>
                  <a:pt x="2936074" y="0"/>
                </a:lnTo>
                <a:lnTo>
                  <a:pt x="3393287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700157" y="2856654"/>
            <a:ext cx="19072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E36C09"/>
                </a:solidFill>
                <a:latin typeface="Calibri"/>
                <a:cs typeface="Calibri"/>
              </a:rPr>
              <a:t>No</a:t>
            </a:r>
            <a:r>
              <a:rPr sz="1800" b="1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um</a:t>
            </a:r>
            <a:r>
              <a:rPr sz="1800" b="1" spc="-20" dirty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5409" y="3985971"/>
            <a:ext cx="15822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77923B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77923B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77923B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77923B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77923B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77923B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77923B"/>
                </a:solidFill>
                <a:latin typeface="Calibri"/>
                <a:cs typeface="Calibri"/>
              </a:rPr>
              <a:t>um</a:t>
            </a:r>
            <a:r>
              <a:rPr sz="1800" b="1" spc="-20" dirty="0">
                <a:solidFill>
                  <a:srgbClr val="77923B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77923B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77923B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614157" y="2645617"/>
            <a:ext cx="93968" cy="79393"/>
          </a:xfrm>
          <a:custGeom>
            <a:avLst/>
            <a:gdLst/>
            <a:ahLst/>
            <a:cxnLst/>
            <a:rect l="l" t="t" r="r" b="b"/>
            <a:pathLst>
              <a:path w="93979" h="79375">
                <a:moveTo>
                  <a:pt x="0" y="0"/>
                </a:moveTo>
                <a:lnTo>
                  <a:pt x="93789" y="0"/>
                </a:lnTo>
                <a:lnTo>
                  <a:pt x="93789" y="79336"/>
                </a:lnTo>
                <a:lnTo>
                  <a:pt x="0" y="79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4157" y="2645617"/>
            <a:ext cx="93968" cy="79393"/>
          </a:xfrm>
          <a:custGeom>
            <a:avLst/>
            <a:gdLst/>
            <a:ahLst/>
            <a:cxnLst/>
            <a:rect l="l" t="t" r="r" b="b"/>
            <a:pathLst>
              <a:path w="93979" h="79375">
                <a:moveTo>
                  <a:pt x="0" y="0"/>
                </a:moveTo>
                <a:lnTo>
                  <a:pt x="93789" y="0"/>
                </a:lnTo>
                <a:lnTo>
                  <a:pt x="93789" y="79336"/>
                </a:lnTo>
                <a:lnTo>
                  <a:pt x="0" y="79336"/>
                </a:lnTo>
                <a:lnTo>
                  <a:pt x="0" y="0"/>
                </a:lnTo>
                <a:close/>
              </a:path>
            </a:pathLst>
          </a:custGeom>
          <a:ln w="673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34580" y="2049010"/>
            <a:ext cx="0" cy="2252231"/>
          </a:xfrm>
          <a:custGeom>
            <a:avLst/>
            <a:gdLst/>
            <a:ahLst/>
            <a:cxnLst/>
            <a:rect l="l" t="t" r="r" b="b"/>
            <a:pathLst>
              <a:path h="2251710">
                <a:moveTo>
                  <a:pt x="0" y="0"/>
                </a:moveTo>
                <a:lnTo>
                  <a:pt x="0" y="225136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34578" y="4300894"/>
            <a:ext cx="3408235" cy="0"/>
          </a:xfrm>
          <a:custGeom>
            <a:avLst/>
            <a:gdLst/>
            <a:ahLst/>
            <a:cxnLst/>
            <a:rect l="l" t="t" r="r" b="b"/>
            <a:pathLst>
              <a:path w="3408679">
                <a:moveTo>
                  <a:pt x="340822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062003" y="4216060"/>
            <a:ext cx="1161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41214" y="4304142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062003" y="3766828"/>
            <a:ext cx="1161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41214" y="3854910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973691" y="3317598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41214" y="3405679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73691" y="2868368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241214" y="2956450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73691" y="2419137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241214" y="2507219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973691" y="1969908"/>
            <a:ext cx="2057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41214" y="2057990"/>
            <a:ext cx="90158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900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4514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679588" y="2618389"/>
            <a:ext cx="246221" cy="1145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I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ci</a:t>
            </a:r>
            <a:r>
              <a:rPr sz="1600" b="1" spc="-5" dirty="0">
                <a:latin typeface="Calibri"/>
                <a:cs typeface="Calibri"/>
              </a:rPr>
              <a:t>d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ce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(%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595648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6780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17913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79047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40180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01313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62446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23579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84711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45844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6978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68110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29244" y="4304855"/>
            <a:ext cx="0" cy="90191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0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0161042" y="2302047"/>
            <a:ext cx="6977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χ</a:t>
            </a:r>
            <a:r>
              <a:rPr sz="1350" spc="15" baseline="24691" dirty="0">
                <a:latin typeface="Calibri"/>
                <a:cs typeface="Calibri"/>
              </a:rPr>
              <a:t>2 </a:t>
            </a:r>
            <a:r>
              <a:rPr sz="1350" spc="-135" baseline="2469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=0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48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346920" y="3717806"/>
            <a:ext cx="3388554" cy="579254"/>
          </a:xfrm>
          <a:custGeom>
            <a:avLst/>
            <a:gdLst/>
            <a:ahLst/>
            <a:cxnLst/>
            <a:rect l="l" t="t" r="r" b="b"/>
            <a:pathLst>
              <a:path w="3388995" h="579120">
                <a:moveTo>
                  <a:pt x="0" y="573887"/>
                </a:moveTo>
                <a:lnTo>
                  <a:pt x="69062" y="578650"/>
                </a:lnTo>
                <a:lnTo>
                  <a:pt x="69062" y="561975"/>
                </a:lnTo>
                <a:lnTo>
                  <a:pt x="135737" y="561975"/>
                </a:lnTo>
                <a:lnTo>
                  <a:pt x="135737" y="547687"/>
                </a:lnTo>
                <a:lnTo>
                  <a:pt x="197650" y="547687"/>
                </a:lnTo>
                <a:lnTo>
                  <a:pt x="200025" y="514350"/>
                </a:lnTo>
                <a:lnTo>
                  <a:pt x="264325" y="514350"/>
                </a:lnTo>
                <a:lnTo>
                  <a:pt x="264325" y="471487"/>
                </a:lnTo>
                <a:lnTo>
                  <a:pt x="523875" y="471487"/>
                </a:lnTo>
                <a:lnTo>
                  <a:pt x="523875" y="447675"/>
                </a:lnTo>
                <a:lnTo>
                  <a:pt x="588175" y="447675"/>
                </a:lnTo>
                <a:lnTo>
                  <a:pt x="588175" y="402437"/>
                </a:lnTo>
                <a:lnTo>
                  <a:pt x="654850" y="402437"/>
                </a:lnTo>
                <a:lnTo>
                  <a:pt x="654850" y="383387"/>
                </a:lnTo>
                <a:lnTo>
                  <a:pt x="714375" y="383387"/>
                </a:lnTo>
                <a:lnTo>
                  <a:pt x="716762" y="369100"/>
                </a:lnTo>
                <a:lnTo>
                  <a:pt x="783437" y="369100"/>
                </a:lnTo>
                <a:lnTo>
                  <a:pt x="783437" y="352425"/>
                </a:lnTo>
                <a:lnTo>
                  <a:pt x="973937" y="352425"/>
                </a:lnTo>
                <a:lnTo>
                  <a:pt x="976312" y="340525"/>
                </a:lnTo>
                <a:lnTo>
                  <a:pt x="1047750" y="340525"/>
                </a:lnTo>
                <a:lnTo>
                  <a:pt x="1047750" y="319087"/>
                </a:lnTo>
                <a:lnTo>
                  <a:pt x="1240637" y="319087"/>
                </a:lnTo>
                <a:lnTo>
                  <a:pt x="1240637" y="285750"/>
                </a:lnTo>
                <a:lnTo>
                  <a:pt x="1443037" y="285750"/>
                </a:lnTo>
                <a:lnTo>
                  <a:pt x="1443037" y="266700"/>
                </a:lnTo>
                <a:lnTo>
                  <a:pt x="1564487" y="266700"/>
                </a:lnTo>
                <a:lnTo>
                  <a:pt x="1564487" y="238125"/>
                </a:lnTo>
                <a:lnTo>
                  <a:pt x="1697837" y="238125"/>
                </a:lnTo>
                <a:lnTo>
                  <a:pt x="1697837" y="219075"/>
                </a:lnTo>
                <a:lnTo>
                  <a:pt x="1955012" y="219075"/>
                </a:lnTo>
                <a:lnTo>
                  <a:pt x="1957387" y="204787"/>
                </a:lnTo>
                <a:lnTo>
                  <a:pt x="2019300" y="204787"/>
                </a:lnTo>
                <a:lnTo>
                  <a:pt x="2019300" y="188125"/>
                </a:lnTo>
                <a:lnTo>
                  <a:pt x="2085975" y="188125"/>
                </a:lnTo>
                <a:lnTo>
                  <a:pt x="2085975" y="166687"/>
                </a:lnTo>
                <a:lnTo>
                  <a:pt x="2152650" y="166687"/>
                </a:lnTo>
                <a:lnTo>
                  <a:pt x="2152650" y="147637"/>
                </a:lnTo>
                <a:lnTo>
                  <a:pt x="2605087" y="147637"/>
                </a:lnTo>
                <a:lnTo>
                  <a:pt x="2607475" y="138112"/>
                </a:lnTo>
                <a:lnTo>
                  <a:pt x="2738437" y="138112"/>
                </a:lnTo>
                <a:lnTo>
                  <a:pt x="2738437" y="121450"/>
                </a:lnTo>
                <a:lnTo>
                  <a:pt x="2805112" y="121450"/>
                </a:lnTo>
                <a:lnTo>
                  <a:pt x="2805112" y="107162"/>
                </a:lnTo>
                <a:lnTo>
                  <a:pt x="3000375" y="107162"/>
                </a:lnTo>
                <a:lnTo>
                  <a:pt x="3000375" y="88112"/>
                </a:lnTo>
                <a:lnTo>
                  <a:pt x="3074200" y="88112"/>
                </a:lnTo>
                <a:lnTo>
                  <a:pt x="3074200" y="71437"/>
                </a:lnTo>
                <a:lnTo>
                  <a:pt x="3126587" y="71437"/>
                </a:lnTo>
                <a:lnTo>
                  <a:pt x="3126587" y="54775"/>
                </a:lnTo>
                <a:lnTo>
                  <a:pt x="3195637" y="54775"/>
                </a:lnTo>
                <a:lnTo>
                  <a:pt x="3195637" y="35725"/>
                </a:lnTo>
                <a:lnTo>
                  <a:pt x="3264700" y="35725"/>
                </a:lnTo>
                <a:lnTo>
                  <a:pt x="3264700" y="21437"/>
                </a:lnTo>
                <a:lnTo>
                  <a:pt x="3328987" y="21437"/>
                </a:lnTo>
                <a:lnTo>
                  <a:pt x="3331375" y="9525"/>
                </a:lnTo>
                <a:lnTo>
                  <a:pt x="3388525" y="9525"/>
                </a:lnTo>
                <a:lnTo>
                  <a:pt x="3388525" y="0"/>
                </a:lnTo>
              </a:path>
            </a:pathLst>
          </a:custGeom>
          <a:ln w="380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46920" y="3567766"/>
            <a:ext cx="3388554" cy="729149"/>
          </a:xfrm>
          <a:custGeom>
            <a:avLst/>
            <a:gdLst/>
            <a:ahLst/>
            <a:cxnLst/>
            <a:rect l="l" t="t" r="r" b="b"/>
            <a:pathLst>
              <a:path w="3388995" h="728979">
                <a:moveTo>
                  <a:pt x="0" y="726274"/>
                </a:moveTo>
                <a:lnTo>
                  <a:pt x="71437" y="728649"/>
                </a:lnTo>
                <a:lnTo>
                  <a:pt x="71437" y="716749"/>
                </a:lnTo>
                <a:lnTo>
                  <a:pt x="133350" y="716749"/>
                </a:lnTo>
                <a:lnTo>
                  <a:pt x="133350" y="681024"/>
                </a:lnTo>
                <a:lnTo>
                  <a:pt x="200025" y="683412"/>
                </a:lnTo>
                <a:lnTo>
                  <a:pt x="200025" y="676274"/>
                </a:lnTo>
                <a:lnTo>
                  <a:pt x="245275" y="673887"/>
                </a:lnTo>
                <a:lnTo>
                  <a:pt x="245275" y="664362"/>
                </a:lnTo>
                <a:lnTo>
                  <a:pt x="264325" y="664362"/>
                </a:lnTo>
                <a:lnTo>
                  <a:pt x="266700" y="621499"/>
                </a:lnTo>
                <a:lnTo>
                  <a:pt x="392912" y="619124"/>
                </a:lnTo>
                <a:lnTo>
                  <a:pt x="392912" y="571499"/>
                </a:lnTo>
                <a:lnTo>
                  <a:pt x="590550" y="573874"/>
                </a:lnTo>
                <a:lnTo>
                  <a:pt x="590550" y="519099"/>
                </a:lnTo>
                <a:lnTo>
                  <a:pt x="652462" y="519099"/>
                </a:lnTo>
                <a:lnTo>
                  <a:pt x="652462" y="469099"/>
                </a:lnTo>
                <a:lnTo>
                  <a:pt x="716762" y="469099"/>
                </a:lnTo>
                <a:lnTo>
                  <a:pt x="716762" y="416712"/>
                </a:lnTo>
                <a:lnTo>
                  <a:pt x="850112" y="416712"/>
                </a:lnTo>
                <a:lnTo>
                  <a:pt x="850112" y="366699"/>
                </a:lnTo>
                <a:lnTo>
                  <a:pt x="978700" y="366699"/>
                </a:lnTo>
                <a:lnTo>
                  <a:pt x="978700" y="314324"/>
                </a:lnTo>
                <a:lnTo>
                  <a:pt x="1047750" y="314324"/>
                </a:lnTo>
                <a:lnTo>
                  <a:pt x="1047750" y="264312"/>
                </a:lnTo>
                <a:lnTo>
                  <a:pt x="1245400" y="264312"/>
                </a:lnTo>
                <a:lnTo>
                  <a:pt x="1245400" y="214299"/>
                </a:lnTo>
                <a:lnTo>
                  <a:pt x="1762125" y="214299"/>
                </a:lnTo>
                <a:lnTo>
                  <a:pt x="1762125" y="164299"/>
                </a:lnTo>
                <a:lnTo>
                  <a:pt x="2609850" y="164299"/>
                </a:lnTo>
                <a:lnTo>
                  <a:pt x="2609850" y="111912"/>
                </a:lnTo>
                <a:lnTo>
                  <a:pt x="2802737" y="111912"/>
                </a:lnTo>
                <a:lnTo>
                  <a:pt x="2802737" y="61899"/>
                </a:lnTo>
                <a:lnTo>
                  <a:pt x="3326612" y="61899"/>
                </a:lnTo>
                <a:lnTo>
                  <a:pt x="3326612" y="0"/>
                </a:lnTo>
                <a:lnTo>
                  <a:pt x="3388525" y="2374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397072" y="3453584"/>
            <a:ext cx="15822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77923B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77923B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77923B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77923B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77923B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77923B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77923B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77923B"/>
                </a:solidFill>
                <a:latin typeface="Calibri"/>
                <a:cs typeface="Calibri"/>
              </a:rPr>
              <a:t>um</a:t>
            </a:r>
            <a:r>
              <a:rPr sz="1800" b="1" spc="-20" dirty="0">
                <a:solidFill>
                  <a:srgbClr val="77923B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77923B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77923B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902963" y="6466250"/>
            <a:ext cx="30164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i="1" spc="-3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i="1" spc="-10" dirty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12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2015;313:824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836.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04842" y="4007839"/>
            <a:ext cx="19072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E36C09"/>
                </a:solidFill>
                <a:latin typeface="Calibri"/>
                <a:cs typeface="Calibri"/>
              </a:rPr>
              <a:t>No</a:t>
            </a:r>
            <a:r>
              <a:rPr sz="1800" b="1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um</a:t>
            </a:r>
            <a:r>
              <a:rPr sz="1800" b="1" spc="-20" dirty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8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30737"/>
            <a:ext cx="10988676" cy="602176"/>
          </a:xfrm>
          <a:prstGeom prst="rect">
            <a:avLst/>
          </a:prstGeom>
        </p:spPr>
        <p:txBody>
          <a:bodyPr vert="horz" wrap="square" lIns="0" tIns="276312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lang="en-US" spc="-10" dirty="0" err="1"/>
              <a:t>Sažetak</a:t>
            </a:r>
            <a:r>
              <a:rPr lang="en-US" spc="-10" dirty="0"/>
              <a:t> </a:t>
            </a:r>
            <a:r>
              <a:rPr lang="en-US" spc="-10" dirty="0" err="1"/>
              <a:t>i</a:t>
            </a:r>
            <a:r>
              <a:rPr lang="en-US" spc="-10" dirty="0"/>
              <a:t> </a:t>
            </a:r>
            <a:r>
              <a:rPr lang="en-US" spc="-10" dirty="0" err="1"/>
              <a:t>zaključak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3311" y="1112071"/>
            <a:ext cx="6653934" cy="475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92710" indent="-454659" algn="just">
              <a:lnSpc>
                <a:spcPct val="100000"/>
              </a:lnSpc>
            </a:pP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Wingdings 3"/>
                <a:cs typeface="Wingdings 3"/>
              </a:rPr>
              <a:t></a:t>
            </a: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5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Moramo</a:t>
            </a:r>
            <a:r>
              <a:rPr lang="en-US" spc="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razmotriti</a:t>
            </a:r>
            <a:r>
              <a:rPr lang="en-US" spc="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m</a:t>
            </a:r>
            <a:r>
              <a:rPr lang="en-US" spc="-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lti</a:t>
            </a:r>
            <a:r>
              <a:rPr lang="en-US" spc="-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le</a:t>
            </a:r>
            <a:r>
              <a:rPr lang="en-US" spc="-2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55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f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ak</a:t>
            </a:r>
            <a:r>
              <a:rPr lang="en-US" spc="-25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t</a:t>
            </a:r>
            <a:r>
              <a:rPr lang="en-US" spc="-10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o</a:t>
            </a:r>
            <a:r>
              <a:rPr lang="en-US" spc="-45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r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e</a:t>
            </a:r>
            <a:r>
              <a:rPr lang="en-US" spc="-1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10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kada</a:t>
            </a:r>
            <a:r>
              <a:rPr lang="en-US" spc="-1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i</a:t>
            </a:r>
            <a:r>
              <a:rPr lang="en-US" spc="-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n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iciramo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1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a</a:t>
            </a:r>
            <a:r>
              <a:rPr lang="en-US" spc="-2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n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ti</a:t>
            </a:r>
            <a:r>
              <a:rPr lang="en-US" spc="-2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k</a:t>
            </a:r>
            <a:r>
              <a:rPr lang="en-US" spc="-10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o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a</a:t>
            </a:r>
            <a:r>
              <a:rPr lang="en-US" spc="-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g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ul</a:t>
            </a:r>
            <a:r>
              <a:rPr lang="en-US" spc="-2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antnu</a:t>
            </a:r>
            <a:r>
              <a:rPr lang="en-US" spc="-2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2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terapiju</a:t>
            </a:r>
            <a:r>
              <a:rPr lang="en-US" spc="-2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25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nakon</a:t>
            </a:r>
            <a:r>
              <a:rPr lang="en-US" spc="-25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en-US" spc="-3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pc="-4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pc="-7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pc="-1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spc="-7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ni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j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nog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krvarenja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466725" marR="92710" indent="-454659" algn="just">
              <a:lnSpc>
                <a:spcPct val="100000"/>
              </a:lnSpc>
            </a:pPr>
            <a:endParaRPr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466725" marR="5080" indent="-454659">
              <a:lnSpc>
                <a:spcPct val="100000"/>
              </a:lnSpc>
              <a:spcBef>
                <a:spcPts val="1795"/>
              </a:spcBef>
              <a:tabLst>
                <a:tab pos="466725" algn="l"/>
              </a:tabLst>
            </a:pP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Wingdings 3"/>
                <a:cs typeface="Wingdings 3"/>
              </a:rPr>
              <a:t></a:t>
            </a: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U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slučaju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kada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je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izvor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krvarenja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uklonjen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ili</a:t>
            </a:r>
            <a:r>
              <a:rPr lang="en-US" spc="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7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pc="-1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spc="-3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pc="-6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rizika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liječeni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I pod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kontrolom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pc="-7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lang="en-US" spc="-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spc="-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pc="-4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pc="-3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oag</a:t>
            </a:r>
            <a:r>
              <a:rPr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ul</a:t>
            </a:r>
            <a:r>
              <a:rPr spc="-3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cija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se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može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razmotriti</a:t>
            </a:r>
            <a:r>
              <a:rPr lang="en-US"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I </a:t>
            </a:r>
            <a:r>
              <a:rPr lang="en-US"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nastaviti</a:t>
            </a:r>
            <a:r>
              <a:rPr spc="1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1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nakon</a:t>
            </a:r>
            <a:r>
              <a:rPr lang="en-US" spc="1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4–</a:t>
            </a:r>
            <a:r>
              <a:rPr spc="-1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lang="en-US" spc="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2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sedmica</a:t>
            </a:r>
            <a:endParaRPr lang="en-US" spc="25" dirty="0" smtClean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466725" marR="5080" indent="-454659">
              <a:lnSpc>
                <a:spcPct val="100000"/>
              </a:lnSpc>
              <a:spcBef>
                <a:spcPts val="1795"/>
              </a:spcBef>
              <a:tabLst>
                <a:tab pos="466725" algn="l"/>
              </a:tabLst>
            </a:pPr>
            <a:endParaRPr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466725" marR="170815" indent="-454659">
              <a:lnSpc>
                <a:spcPct val="100000"/>
              </a:lnSpc>
              <a:spcBef>
                <a:spcPts val="1795"/>
              </a:spcBef>
              <a:tabLst>
                <a:tab pos="466725" algn="l"/>
              </a:tabLst>
            </a:pP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Wingdings 3"/>
                <a:cs typeface="Wingdings 3"/>
              </a:rPr>
              <a:t></a:t>
            </a:r>
            <a:r>
              <a:rPr spc="-2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spc="-2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pc="-6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pc="-4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Ki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se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preferirarju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u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odnosu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ar</a:t>
            </a:r>
            <a:r>
              <a:rPr spc="-7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ar</a:t>
            </a:r>
            <a:r>
              <a:rPr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pc="-15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pc="1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zbog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njihovog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manjeg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20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rizika</a:t>
            </a:r>
            <a:r>
              <a:rPr lang="en-US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od</a:t>
            </a:r>
            <a:r>
              <a:rPr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CH</a:t>
            </a:r>
            <a:endParaRPr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43" y="30737"/>
            <a:ext cx="2690751" cy="283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24" y="1909481"/>
            <a:ext cx="2245246" cy="25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3394382"/>
            <a:ext cx="2333571" cy="256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0"/>
            <a:ext cx="1142206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656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 txBox="1">
            <a:spLocks/>
          </p:cNvSpPr>
          <p:nvPr/>
        </p:nvSpPr>
        <p:spPr>
          <a:xfrm>
            <a:off x="462138" y="116660"/>
            <a:ext cx="11037052" cy="94345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Eliquis</a:t>
            </a:r>
            <a:r>
              <a:rPr lang="en-US" dirty="0" smtClean="0"/>
              <a:t> je </a:t>
            </a:r>
            <a:r>
              <a:rPr lang="en-US" dirty="0" err="1" smtClean="0"/>
              <a:t>jedini</a:t>
            </a:r>
            <a:r>
              <a:rPr lang="en-US" dirty="0" smtClean="0"/>
              <a:t> NOAK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pokazao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superiornost</a:t>
            </a:r>
            <a:r>
              <a:rPr lang="en-US" dirty="0" smtClean="0">
                <a:solidFill>
                  <a:srgbClr val="FF0000"/>
                </a:solidFill>
              </a:rPr>
              <a:t> vs. </a:t>
            </a:r>
            <a:r>
              <a:rPr lang="en-US" dirty="0" err="1" smtClean="0">
                <a:solidFill>
                  <a:srgbClr val="FF0000"/>
                </a:solidFill>
              </a:rPr>
              <a:t>varfarina</a:t>
            </a:r>
            <a:r>
              <a:rPr lang="en-US" dirty="0" smtClean="0"/>
              <a:t> u </a:t>
            </a:r>
            <a:r>
              <a:rPr lang="en-US" dirty="0" err="1" smtClean="0"/>
              <a:t>slijedeća</a:t>
            </a:r>
            <a:r>
              <a:rPr lang="en-US" dirty="0" smtClean="0"/>
              <a:t> tri </a:t>
            </a:r>
            <a:r>
              <a:rPr lang="en-US" dirty="0" err="1" smtClean="0"/>
              <a:t>ishoda</a:t>
            </a:r>
            <a:endParaRPr lang="en-US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6206613" y="6355745"/>
            <a:ext cx="5983800" cy="246278"/>
          </a:xfrm>
          <a:prstGeom prst="rect">
            <a:avLst/>
          </a:prstGeom>
        </p:spPr>
        <p:txBody>
          <a:bodyPr/>
          <a:lstStyle>
            <a:lvl1pPr marL="304784" indent="-304784" algn="l" defTabSz="121914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354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 smtClean="0">
                <a:solidFill>
                  <a:schemeClr val="bg1"/>
                </a:solidFill>
              </a:rPr>
              <a:t>Granger </a:t>
            </a:r>
            <a:r>
              <a:rPr lang="en-GB" sz="1100" i="1" dirty="0" smtClean="0">
                <a:solidFill>
                  <a:schemeClr val="bg1"/>
                </a:solidFill>
              </a:rPr>
              <a:t>et al. </a:t>
            </a:r>
            <a:r>
              <a:rPr lang="fr-FR" sz="1100" i="1" dirty="0" smtClean="0">
                <a:solidFill>
                  <a:schemeClr val="bg1"/>
                </a:solidFill>
                <a:cs typeface="Arial" charset="0"/>
              </a:rPr>
              <a:t>N </a:t>
            </a:r>
            <a:r>
              <a:rPr lang="fr-FR" sz="1100" i="1" dirty="0" err="1" smtClean="0">
                <a:solidFill>
                  <a:schemeClr val="bg1"/>
                </a:solidFill>
                <a:cs typeface="Arial" charset="0"/>
              </a:rPr>
              <a:t>Engl</a:t>
            </a:r>
            <a:r>
              <a:rPr lang="fr-FR" sz="1100" i="1" dirty="0" smtClean="0">
                <a:solidFill>
                  <a:schemeClr val="bg1"/>
                </a:solidFill>
                <a:cs typeface="Arial" charset="0"/>
              </a:rPr>
              <a:t> J Med </a:t>
            </a:r>
            <a:r>
              <a:rPr lang="fr-FR" sz="1100" dirty="0" smtClean="0">
                <a:solidFill>
                  <a:schemeClr val="bg1"/>
                </a:solidFill>
                <a:cs typeface="Arial" charset="0"/>
              </a:rPr>
              <a:t>2011;365:981-92</a:t>
            </a:r>
            <a:endParaRPr lang="fr-FR" sz="11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37752473"/>
              </p:ext>
            </p:extLst>
          </p:nvPr>
        </p:nvGraphicFramePr>
        <p:xfrm>
          <a:off x="838378" y="2751313"/>
          <a:ext cx="10284570" cy="305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155720" y="1461527"/>
            <a:ext cx="2855012" cy="63038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77500" lnSpcReduction="20000"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18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50" b="0" i="0" kern="1200" baseline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26937"/>
              </a:buClr>
              <a:buSzPct val="80000"/>
              <a:buNone/>
            </a:pPr>
            <a:r>
              <a:rPr lang="en-US" altLang="en-US" sz="2100" b="1" dirty="0">
                <a:solidFill>
                  <a:srgbClr val="FFFFFF"/>
                </a:solidFill>
              </a:rPr>
              <a:t>Superior stroke/systemic embolism prevention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67696" y="2054991"/>
            <a:ext cx="1930149" cy="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2700" b="1" dirty="0">
                <a:solidFill>
                  <a:srgbClr val="FF0000"/>
                </a:solidFill>
              </a:rPr>
              <a:t>21</a:t>
            </a:r>
            <a:r>
              <a:rPr lang="en-US" sz="1900" b="1" dirty="0">
                <a:solidFill>
                  <a:srgbClr val="FF0000"/>
                </a:solidFill>
              </a:rPr>
              <a:t>%</a:t>
            </a:r>
            <a:r>
              <a:rPr lang="en-US" sz="1900" b="1" dirty="0">
                <a:solidFill>
                  <a:srgbClr val="BE6DFB">
                    <a:lumMod val="50000"/>
                  </a:srgbClr>
                </a:solidFill>
              </a:rPr>
              <a:t> RRR</a:t>
            </a:r>
            <a:endParaRPr lang="en-US" sz="1900" b="1" baseline="30000" dirty="0">
              <a:solidFill>
                <a:srgbClr val="BE6DFB">
                  <a:lumMod val="50000"/>
                </a:srgbClr>
              </a:solidFill>
            </a:endParaRPr>
          </a:p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r>
              <a:rPr lang="en-US" sz="1900" b="1" dirty="0">
                <a:solidFill>
                  <a:srgbClr val="BE6DFB">
                    <a:lumMod val="50000"/>
                  </a:srgbClr>
                </a:solidFill>
              </a:rPr>
              <a:t>P=0.01  </a:t>
            </a:r>
          </a:p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endParaRPr lang="en-US" sz="1900" b="1" dirty="0">
              <a:solidFill>
                <a:srgbClr val="BE6DFB">
                  <a:lumMod val="50000"/>
                </a:srgbClr>
              </a:solidFill>
            </a:endParaRPr>
          </a:p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endParaRPr lang="en-US" sz="1900" b="1" dirty="0">
              <a:solidFill>
                <a:srgbClr val="BE6DFB">
                  <a:lumMod val="50000"/>
                </a:srgbClr>
              </a:solidFill>
            </a:endParaRPr>
          </a:p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endParaRPr lang="en-US" sz="1900" b="1" dirty="0">
              <a:solidFill>
                <a:srgbClr val="BE6DFB">
                  <a:lumMod val="50000"/>
                </a:srgbClr>
              </a:solidFill>
            </a:endParaRPr>
          </a:p>
          <a:p>
            <a:pPr marL="298443" indent="-298443" algn="ctr" eaLnBrk="0" hangingPunct="0">
              <a:spcBef>
                <a:spcPct val="20000"/>
              </a:spcBef>
              <a:buClr>
                <a:srgbClr val="F26937"/>
              </a:buClr>
              <a:buSzPct val="80000"/>
              <a:defRPr/>
            </a:pPr>
            <a:endParaRPr lang="en-US" sz="1900" b="1" dirty="0">
              <a:solidFill>
                <a:srgbClr val="BE6DFB">
                  <a:lumMod val="50000"/>
                </a:srgb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44379" y="1240514"/>
            <a:ext cx="3047603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en-US"/>
            </a:defPPr>
            <a:lvl1pPr marL="223838" indent="-223838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6937"/>
              </a:buClr>
              <a:buSzPct val="80000"/>
              <a:defRPr sz="1600" b="1">
                <a:solidFill>
                  <a:schemeClr val="accent2"/>
                </a:solidFill>
                <a:cs typeface="Arial" charset="0"/>
              </a:defRPr>
            </a:lvl1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  Superior 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 smtClean="0">
                <a:solidFill>
                  <a:srgbClr val="76004B"/>
                </a:solidFill>
              </a:rPr>
              <a:t>   profile </a:t>
            </a:r>
            <a:r>
              <a:rPr lang="en-US" altLang="en-US" dirty="0">
                <a:solidFill>
                  <a:srgbClr val="76004B"/>
                </a:solidFill>
              </a:rPr>
              <a:t>in </a:t>
            </a:r>
            <a:r>
              <a:rPr lang="en-US" altLang="en-US" dirty="0" smtClean="0">
                <a:solidFill>
                  <a:srgbClr val="76004B"/>
                </a:solidFill>
              </a:rPr>
              <a:t/>
            </a:r>
            <a:br>
              <a:rPr lang="en-US" altLang="en-US" dirty="0" smtClean="0">
                <a:solidFill>
                  <a:srgbClr val="76004B"/>
                </a:solidFill>
              </a:rPr>
            </a:br>
            <a:r>
              <a:rPr lang="en-US" altLang="en-US" dirty="0" smtClean="0">
                <a:solidFill>
                  <a:srgbClr val="76004B"/>
                </a:solidFill>
              </a:rPr>
              <a:t>major </a:t>
            </a:r>
            <a:r>
              <a:rPr lang="en-US" altLang="en-US" dirty="0">
                <a:solidFill>
                  <a:srgbClr val="76004B"/>
                </a:solidFill>
              </a:rPr>
              <a:t>bleeding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66597" y="2047097"/>
            <a:ext cx="1930149" cy="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>
            <a:defPPr>
              <a:defRPr lang="en-US"/>
            </a:defPPr>
            <a:lvl1pPr marL="223838" indent="-223838" algn="ctr" defTabSz="914400" eaLnBrk="0" hangingPunct="0">
              <a:spcBef>
                <a:spcPct val="20000"/>
              </a:spcBef>
              <a:buClr>
                <a:srgbClr val="F26937"/>
              </a:buClr>
              <a:buSzPct val="80000"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z="2700" dirty="0">
                <a:solidFill>
                  <a:srgbClr val="FF0000"/>
                </a:solidFill>
              </a:rPr>
              <a:t>31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>
                <a:solidFill>
                  <a:srgbClr val="BE6DFB">
                    <a:lumMod val="50000"/>
                  </a:srgbClr>
                </a:solidFill>
              </a:rPr>
              <a:t>RRR </a:t>
            </a:r>
          </a:p>
          <a:p>
            <a:r>
              <a:rPr lang="en-US" dirty="0">
                <a:solidFill>
                  <a:srgbClr val="BE6DFB">
                    <a:lumMod val="50000"/>
                  </a:srgbClr>
                </a:solidFill>
              </a:rPr>
              <a:t>P</a:t>
            </a:r>
            <a:r>
              <a:rPr lang="en-US" dirty="0" smtClean="0">
                <a:solidFill>
                  <a:srgbClr val="BE6DFB">
                    <a:lumMod val="50000"/>
                  </a:srgbClr>
                </a:solidFill>
              </a:rPr>
              <a:t>&lt;0.001 </a:t>
            </a:r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985935" y="1240514"/>
            <a:ext cx="3047603" cy="6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>
            <a:defPPr>
              <a:defRPr lang="en-US"/>
            </a:defPPr>
            <a:lvl1pPr marL="223838" indent="-223838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6937"/>
              </a:buClr>
              <a:buSzPct val="80000"/>
              <a:defRPr sz="1600" b="1">
                <a:solidFill>
                  <a:schemeClr val="accent2"/>
                </a:solidFill>
                <a:cs typeface="Arial" charset="0"/>
              </a:defRPr>
            </a:lvl1pPr>
          </a:lstStyle>
          <a:p>
            <a:r>
              <a:rPr lang="en-US" altLang="en-US" dirty="0">
                <a:solidFill>
                  <a:srgbClr val="FF0000"/>
                </a:solidFill>
              </a:rPr>
              <a:t>Superior</a:t>
            </a:r>
          </a:p>
          <a:p>
            <a:r>
              <a:rPr lang="en-US" altLang="en-US" dirty="0">
                <a:solidFill>
                  <a:srgbClr val="76004B"/>
                </a:solidFill>
              </a:rPr>
              <a:t> reduction in </a:t>
            </a:r>
          </a:p>
          <a:p>
            <a:r>
              <a:rPr lang="en-US" altLang="en-US" dirty="0">
                <a:solidFill>
                  <a:srgbClr val="76004B"/>
                </a:solidFill>
              </a:rPr>
              <a:t>all-cause mortality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44661" y="2047097"/>
            <a:ext cx="1930149" cy="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>
            <a:defPPr>
              <a:defRPr lang="en-US"/>
            </a:defPPr>
            <a:lvl1pPr marL="223838" indent="-223838" algn="ctr" defTabSz="914400" eaLnBrk="0" hangingPunct="0">
              <a:spcBef>
                <a:spcPct val="20000"/>
              </a:spcBef>
              <a:buClr>
                <a:srgbClr val="F26937"/>
              </a:buClr>
              <a:buSzPct val="80000"/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z="2700" dirty="0">
                <a:solidFill>
                  <a:srgbClr val="FF0000"/>
                </a:solidFill>
              </a:rPr>
              <a:t>11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>
                <a:solidFill>
                  <a:srgbClr val="BE6DFB">
                    <a:lumMod val="50000"/>
                  </a:srgbClr>
                </a:solidFill>
              </a:rPr>
              <a:t> RRR</a:t>
            </a:r>
          </a:p>
          <a:p>
            <a:r>
              <a:rPr lang="en-US" dirty="0" smtClean="0">
                <a:solidFill>
                  <a:srgbClr val="BE6DFB">
                    <a:lumMod val="50000"/>
                  </a:srgbClr>
                </a:solidFill>
              </a:rPr>
              <a:t>P=0.047 </a:t>
            </a:r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  <a:p>
            <a:endParaRPr lang="en-US" dirty="0">
              <a:solidFill>
                <a:srgbClr val="BE6DFB">
                  <a:lumMod val="50000"/>
                </a:srgbClr>
              </a:solidFill>
            </a:endParaRPr>
          </a:p>
        </p:txBody>
      </p:sp>
      <p:sp>
        <p:nvSpPr>
          <p:cNvPr id="14" name="ZoneTexte 23"/>
          <p:cNvSpPr txBox="1">
            <a:spLocks noChangeArrowheads="1"/>
          </p:cNvSpPr>
          <p:nvPr/>
        </p:nvSpPr>
        <p:spPr bwMode="auto">
          <a:xfrm>
            <a:off x="9689288" y="3925074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669/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9081</a:t>
            </a:r>
          </a:p>
        </p:txBody>
      </p:sp>
      <p:sp>
        <p:nvSpPr>
          <p:cNvPr id="15" name="ZoneTexte 23"/>
          <p:cNvSpPr txBox="1">
            <a:spLocks noChangeArrowheads="1"/>
          </p:cNvSpPr>
          <p:nvPr/>
        </p:nvSpPr>
        <p:spPr bwMode="auto">
          <a:xfrm>
            <a:off x="8617942" y="4129511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603/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9120</a:t>
            </a:r>
          </a:p>
        </p:txBody>
      </p:sp>
      <p:sp>
        <p:nvSpPr>
          <p:cNvPr id="16" name="ZoneTexte 23"/>
          <p:cNvSpPr txBox="1">
            <a:spLocks noChangeArrowheads="1"/>
          </p:cNvSpPr>
          <p:nvPr/>
        </p:nvSpPr>
        <p:spPr bwMode="auto">
          <a:xfrm>
            <a:off x="6696711" y="4307502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462/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9052</a:t>
            </a:r>
          </a:p>
        </p:txBody>
      </p:sp>
      <p:sp>
        <p:nvSpPr>
          <p:cNvPr id="17" name="ZoneTexte 23"/>
          <p:cNvSpPr txBox="1">
            <a:spLocks noChangeArrowheads="1"/>
          </p:cNvSpPr>
          <p:nvPr/>
        </p:nvSpPr>
        <p:spPr bwMode="auto">
          <a:xfrm>
            <a:off x="5606377" y="4540765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327/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9088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85821" y="5924191"/>
            <a:ext cx="2871516" cy="237984"/>
          </a:xfrm>
          <a:prstGeom prst="rect">
            <a:avLst/>
          </a:prstGeom>
          <a:noFill/>
          <a:ln w="9525">
            <a:solidFill>
              <a:schemeClr val="tx2">
                <a:lumMod val="85000"/>
              </a:schemeClr>
            </a:solidFill>
            <a:miter lim="800000"/>
            <a:headEnd/>
            <a:tailEnd/>
          </a:ln>
        </p:spPr>
        <p:txBody>
          <a:bodyPr lIns="47999" tIns="47999" rIns="47999" bIns="47999" anchor="ctr" anchorCtr="0"/>
          <a:lstStyle/>
          <a:p>
            <a:pPr marL="298443" indent="-298443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6937"/>
              </a:buClr>
              <a:buSzPct val="80000"/>
            </a:pPr>
            <a:r>
              <a:rPr lang="en-GB" altLang="en-US" sz="1600" dirty="0">
                <a:solidFill>
                  <a:srgbClr val="737373">
                    <a:lumMod val="75000"/>
                  </a:srgbClr>
                </a:solidFill>
                <a:cs typeface="Arial" charset="0"/>
              </a:rPr>
              <a:t>Warfarin target INR 2.0‒3.0</a:t>
            </a:r>
            <a:endParaRPr lang="en-US" altLang="en-US" sz="1600" dirty="0">
              <a:solidFill>
                <a:srgbClr val="737373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9" name="ZoneTexte 23"/>
          <p:cNvSpPr txBox="1">
            <a:spLocks noChangeArrowheads="1"/>
          </p:cNvSpPr>
          <p:nvPr/>
        </p:nvSpPr>
        <p:spPr bwMode="auto">
          <a:xfrm>
            <a:off x="3658265" y="4749133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265/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9081</a:t>
            </a:r>
          </a:p>
        </p:txBody>
      </p:sp>
      <p:sp>
        <p:nvSpPr>
          <p:cNvPr id="20" name="ZoneTexte 23"/>
          <p:cNvSpPr txBox="1">
            <a:spLocks noChangeArrowheads="1"/>
          </p:cNvSpPr>
          <p:nvPr/>
        </p:nvSpPr>
        <p:spPr bwMode="auto">
          <a:xfrm>
            <a:off x="2642135" y="4749133"/>
            <a:ext cx="701378" cy="6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212/</a:t>
            </a:r>
            <a:br>
              <a:rPr lang="fr-FR" altLang="en-US" sz="1600" dirty="0">
                <a:solidFill>
                  <a:srgbClr val="FFFFFF"/>
                </a:solidFill>
                <a:cs typeface="Arial" charset="0"/>
              </a:rPr>
            </a:br>
            <a:r>
              <a:rPr lang="fr-FR" altLang="en-US" sz="1600" dirty="0">
                <a:solidFill>
                  <a:srgbClr val="FFFFFF"/>
                </a:solidFill>
                <a:cs typeface="Arial" charset="0"/>
              </a:rPr>
              <a:t>9120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3256581" y="3095188"/>
            <a:ext cx="752377" cy="402878"/>
          </a:xfrm>
          <a:prstGeom prst="downArrow">
            <a:avLst>
              <a:gd name="adj1" fmla="val 50000"/>
              <a:gd name="adj2" fmla="val 4852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609585"/>
            <a:endParaRPr lang="en-GB" dirty="0">
              <a:solidFill>
                <a:srgbClr val="0071BB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956584" y="1264332"/>
            <a:ext cx="3352364" cy="6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marL="298443" indent="-298443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6937"/>
              </a:buClr>
              <a:buSzPct val="80000"/>
            </a:pPr>
            <a:r>
              <a:rPr lang="en-US" altLang="en-US" sz="1600" b="1" dirty="0">
                <a:solidFill>
                  <a:srgbClr val="FF0000"/>
                </a:solidFill>
                <a:cs typeface="Arial" charset="0"/>
              </a:rPr>
              <a:t>Superior </a:t>
            </a:r>
          </a:p>
          <a:p>
            <a:pPr marL="298443" indent="-298443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6937"/>
              </a:buClr>
              <a:buSzPct val="80000"/>
            </a:pPr>
            <a:r>
              <a:rPr lang="en-US" altLang="en-US" sz="1600" b="1" dirty="0">
                <a:solidFill>
                  <a:srgbClr val="76004B"/>
                </a:solidFill>
                <a:cs typeface="Arial" charset="0"/>
              </a:rPr>
              <a:t>stroke/systemic embolism prevention 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078815" y="3030834"/>
            <a:ext cx="636052" cy="383689"/>
          </a:xfrm>
          <a:prstGeom prst="downArrow">
            <a:avLst>
              <a:gd name="adj1" fmla="val 50000"/>
              <a:gd name="adj2" fmla="val 4852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609585"/>
            <a:endParaRPr lang="en-GB" dirty="0">
              <a:solidFill>
                <a:srgbClr val="0071BB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9301155" y="2815045"/>
            <a:ext cx="653541" cy="431568"/>
          </a:xfrm>
          <a:prstGeom prst="downArrow">
            <a:avLst>
              <a:gd name="adj1" fmla="val 50000"/>
              <a:gd name="adj2" fmla="val 4852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609585"/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6355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Apixaban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5349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Warfarin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700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Apixaban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694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Warfarin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35759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Apixaban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34753" y="5611986"/>
            <a:ext cx="1562814" cy="33855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ctr" defTabSz="609585"/>
            <a:r>
              <a:rPr lang="en-GB" sz="1400" dirty="0">
                <a:solidFill>
                  <a:srgbClr val="737373">
                    <a:lumMod val="75000"/>
                  </a:srgbClr>
                </a:solidFill>
              </a:rPr>
              <a:t>Warfarin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49" y="6314701"/>
            <a:ext cx="4894636" cy="328371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defTabSz="609585"/>
            <a:r>
              <a:rPr lang="en-US" sz="1300" dirty="0">
                <a:solidFill>
                  <a:schemeClr val="bg1"/>
                </a:solidFill>
                <a:cs typeface="Times New Roman" pitchFamily="18" charset="0"/>
              </a:rPr>
              <a:t>RRR, relative risk reduction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gray">
          <a:xfrm>
            <a:off x="7496746" y="5987149"/>
            <a:ext cx="4565652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 defTabSz="1244154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1200" dirty="0">
                <a:solidFill>
                  <a:srgbClr val="737373">
                    <a:lumMod val="75000"/>
                  </a:srgbClr>
                </a:solidFill>
              </a:rPr>
              <a:t>Created from Connolly </a:t>
            </a:r>
            <a:r>
              <a:rPr lang="en-GB" sz="1200" i="1" dirty="0">
                <a:solidFill>
                  <a:srgbClr val="737373">
                    <a:lumMod val="75000"/>
                  </a:srgbClr>
                </a:solidFill>
              </a:rPr>
              <a:t>et </a:t>
            </a:r>
            <a:r>
              <a:rPr lang="en-GB" sz="1200" i="1" dirty="0" smtClean="0">
                <a:solidFill>
                  <a:srgbClr val="737373">
                    <a:lumMod val="75000"/>
                  </a:srgbClr>
                </a:solidFill>
              </a:rPr>
              <a:t>al. N </a:t>
            </a:r>
            <a:r>
              <a:rPr lang="en-GB" sz="1200" i="1" dirty="0">
                <a:solidFill>
                  <a:srgbClr val="737373">
                    <a:lumMod val="75000"/>
                  </a:srgbClr>
                </a:solidFill>
              </a:rPr>
              <a:t>Engl J Med</a:t>
            </a:r>
            <a:r>
              <a:rPr lang="en-GB" sz="1200" dirty="0">
                <a:solidFill>
                  <a:srgbClr val="737373">
                    <a:lumMod val="75000"/>
                  </a:srgbClr>
                </a:solidFill>
              </a:rPr>
              <a:t> 2011;364:806-17</a:t>
            </a:r>
          </a:p>
        </p:txBody>
      </p:sp>
    </p:spTree>
    <p:extLst>
      <p:ext uri="{BB962C8B-B14F-4D97-AF65-F5344CB8AC3E}">
        <p14:creationId xmlns:p14="http://schemas.microsoft.com/office/powerpoint/2010/main" val="30805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" y="2146548"/>
            <a:ext cx="5714" cy="291532"/>
          </a:xfrm>
          <a:custGeom>
            <a:avLst/>
            <a:gdLst/>
            <a:ahLst/>
            <a:cxnLst/>
            <a:rect l="l" t="t" r="r" b="b"/>
            <a:pathLst>
              <a:path w="5715" h="291464">
                <a:moveTo>
                  <a:pt x="0" y="291245"/>
                </a:moveTo>
                <a:lnTo>
                  <a:pt x="514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F5D"/>
              </a:solidFill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120632" y="6527630"/>
            <a:ext cx="291998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5. Ki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hh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1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P,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et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Eu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r He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rt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016;37:289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–2962</a:t>
            </a:r>
          </a:p>
        </p:txBody>
      </p:sp>
      <p:sp>
        <p:nvSpPr>
          <p:cNvPr id="11" name="object 14"/>
          <p:cNvSpPr txBox="1"/>
          <p:nvPr/>
        </p:nvSpPr>
        <p:spPr>
          <a:xfrm>
            <a:off x="464934" y="1676794"/>
            <a:ext cx="11555081" cy="346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  <a:tabLst>
                <a:tab pos="241935" algn="l"/>
              </a:tabLst>
            </a:pPr>
            <a:r>
              <a:rPr lang="en-US" sz="2400" dirty="0" smtClean="0">
                <a:solidFill>
                  <a:srgbClr val="002F5D"/>
                </a:solidFill>
                <a:latin typeface="Calibri"/>
                <a:cs typeface="Calibri"/>
              </a:rPr>
              <a:t>                         </a:t>
            </a:r>
            <a:endParaRPr lang="en-US" sz="2400" spc="-15" baseline="24305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5716" y="6189076"/>
            <a:ext cx="55669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 marR="5080" indent="-96520"/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1. R</a:t>
            </a:r>
            <a:r>
              <a:rPr sz="1100" spc="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ma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1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et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al.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Rev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eurol</a:t>
            </a:r>
            <a:r>
              <a:rPr sz="11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2015;11:619–621;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art, et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al.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eurol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Cli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Pract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2014;4:96–98; 3. Ru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T,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et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al.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cet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2014;383:95</a:t>
            </a:r>
            <a:r>
              <a:rPr sz="1100" spc="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–962;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4. Gra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er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CB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et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al.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N 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r>
              <a:rPr sz="11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ed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2011;365:98</a:t>
            </a:r>
            <a:r>
              <a:rPr sz="1100" spc="2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–92;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-25158"/>
            <a:ext cx="1699997" cy="20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096" y="191436"/>
            <a:ext cx="10361851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70"/>
              </a:lnSpc>
              <a:tabLst>
                <a:tab pos="6017895" algn="l"/>
              </a:tabLst>
            </a:pPr>
            <a:r>
              <a:rPr lang="en-US" sz="3200" b="1" i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Zašto</a:t>
            </a:r>
            <a:r>
              <a:rPr lang="en-US" sz="32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i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birati</a:t>
            </a:r>
            <a:r>
              <a:rPr lang="en-US" sz="32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i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između</a:t>
            </a:r>
            <a:r>
              <a:rPr lang="en-US" sz="32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i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  <a:cs typeface="Calibri"/>
              </a:rPr>
              <a:t>činkovitost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  <a:cs typeface="Calibri"/>
              </a:rPr>
              <a:t>sigurnosti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143" y="1327646"/>
            <a:ext cx="10300625" cy="562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92430" algn="just">
              <a:lnSpc>
                <a:spcPct val="110000"/>
              </a:lnSpc>
              <a:spcBef>
                <a:spcPts val="1645"/>
              </a:spcBef>
              <a:tabLst>
                <a:tab pos="284480" algn="l"/>
              </a:tabLst>
            </a:pP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              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Većina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pacijenata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starije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životne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dobi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s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višestrukim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komorbiditetima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, </a:t>
            </a:r>
          </a:p>
          <a:p>
            <a:pPr marL="12700" marR="392430" algn="just">
              <a:lnSpc>
                <a:spcPct val="110000"/>
              </a:lnSpc>
              <a:spcBef>
                <a:spcPts val="1645"/>
              </a:spcBef>
              <a:tabLst>
                <a:tab pos="284480" algn="l"/>
              </a:tabLst>
            </a:pP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 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izloženi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polifarmaciji</a:t>
            </a:r>
            <a:r>
              <a:rPr lang="en-US" sz="2000" baseline="30000" dirty="0">
                <a:latin typeface="Calibri" panose="020F0502020204030204" pitchFamily="34" charset="0"/>
                <a:cs typeface="Calibri"/>
              </a:rPr>
              <a:t>1</a:t>
            </a:r>
          </a:p>
          <a:p>
            <a:pPr marL="12700" marR="392430" algn="just">
              <a:lnSpc>
                <a:spcPct val="110000"/>
              </a:lnSpc>
              <a:spcBef>
                <a:spcPts val="1645"/>
              </a:spcBef>
              <a:tabLst>
                <a:tab pos="284480" algn="l"/>
              </a:tabLst>
            </a:pP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Faza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3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randomiziranih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kliničkih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/>
              </a:rPr>
              <a:t>studija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pokazuju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prednosti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spc="-20" dirty="0">
                <a:latin typeface="Calibri" panose="020F0502020204030204" pitchFamily="34" charset="0"/>
                <a:cs typeface="Calibri"/>
              </a:rPr>
              <a:t>N</a:t>
            </a:r>
            <a:r>
              <a:rPr lang="en-US" sz="2000" spc="-30" dirty="0">
                <a:latin typeface="Calibri" panose="020F0502020204030204" pitchFamily="34" charset="0"/>
                <a:cs typeface="Calibri"/>
              </a:rPr>
              <a:t>O</a:t>
            </a:r>
            <a:r>
              <a:rPr lang="en-US" sz="2000" spc="-15" dirty="0">
                <a:latin typeface="Calibri" panose="020F0502020204030204" pitchFamily="34" charset="0"/>
                <a:cs typeface="Calibri"/>
              </a:rPr>
              <a:t>AC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-a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naspram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v</a:t>
            </a:r>
            <a:r>
              <a:rPr lang="en-US" sz="2000" spc="-15" dirty="0" err="1">
                <a:latin typeface="Calibri" panose="020F0502020204030204" pitchFamily="34" charset="0"/>
                <a:cs typeface="Calibri"/>
              </a:rPr>
              <a:t>arfa</a:t>
            </a:r>
            <a:r>
              <a:rPr lang="en-US" sz="2000" spc="-5" dirty="0" err="1">
                <a:latin typeface="Calibri" panose="020F0502020204030204" pitchFamily="34" charset="0"/>
                <a:cs typeface="Calibri"/>
              </a:rPr>
              <a:t>r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ina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starijih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pacijenata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s AF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konzistentni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ishodima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ukupnoj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populaciji</a:t>
            </a:r>
            <a:r>
              <a:rPr lang="en-US" sz="2000" spc="-15" baseline="24305" dirty="0">
                <a:latin typeface="Calibri" panose="020F0502020204030204" pitchFamily="34" charset="0"/>
                <a:cs typeface="Calibri"/>
              </a:rPr>
              <a:t>2</a:t>
            </a:r>
            <a:endParaRPr lang="en-US" sz="2000" baseline="24305" dirty="0">
              <a:latin typeface="Calibri" panose="020F0502020204030204" pitchFamily="34" charset="0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85"/>
              </a:spcBef>
              <a:tabLst>
                <a:tab pos="284480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OAC</a:t>
            </a:r>
            <a:r>
              <a:rPr lang="en-US" sz="2000" spc="-2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FOR</a:t>
            </a:r>
            <a:r>
              <a:rPr lang="en-US" sz="2000" spc="-1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A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klasifikacija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podupire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prikladnost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NOAC-a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kod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starijih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pacijenata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 s</a:t>
            </a:r>
            <a:r>
              <a:rPr lang="en-US" sz="2000" spc="-5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/>
              </a:rPr>
              <a:t>AF</a:t>
            </a:r>
            <a:r>
              <a:rPr lang="en-US" sz="2000" spc="-15" baseline="24305" dirty="0" smtClean="0">
                <a:latin typeface="Calibri" panose="020F0502020204030204" pitchFamily="34" charset="0"/>
                <a:cs typeface="Calibri"/>
              </a:rPr>
              <a:t>3</a:t>
            </a:r>
          </a:p>
          <a:p>
            <a:pPr marL="12700" algn="just">
              <a:lnSpc>
                <a:spcPct val="150000"/>
              </a:lnSpc>
              <a:spcBef>
                <a:spcPts val="2085"/>
              </a:spcBef>
              <a:tabLst>
                <a:tab pos="28448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Eliquis</a:t>
            </a:r>
            <a:r>
              <a:rPr lang="hr-HR" sz="20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hr-HR" sz="2000" b="1" spc="-10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je dokazao </a:t>
            </a:r>
            <a:r>
              <a:rPr lang="hr-H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signifikantno 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smanjen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j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oba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rizika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naspram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varfarina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od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moždanog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udara</a:t>
            </a:r>
            <a:r>
              <a:rPr lang="hr-H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od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velikih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krvarenja</a:t>
            </a:r>
            <a:r>
              <a:rPr lang="hr-HR" sz="2000" b="1" spc="-15" baseline="2430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4</a:t>
            </a:r>
            <a:r>
              <a:rPr lang="en-US" sz="2000" b="1" spc="-15" baseline="2430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u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ukupnoj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populaciji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, a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dodatnu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potvrdu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daje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činjenica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da je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prvi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izbor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kod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najzahtjevnijih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i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najtežih</a:t>
            </a:r>
            <a:r>
              <a:rPr lang="en-US" sz="20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spc="-15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/>
              </a:rPr>
              <a:t>pacijenata</a:t>
            </a:r>
            <a:endParaRPr lang="hr-HR" sz="2000" b="1" baseline="24305" dirty="0">
              <a:solidFill>
                <a:srgbClr val="FF0000"/>
              </a:solidFill>
              <a:latin typeface="Calibri" panose="020F0502020204030204" pitchFamily="34" charset="0"/>
              <a:cs typeface="Calibri"/>
            </a:endParaRPr>
          </a:p>
          <a:p>
            <a:pPr marL="12700" lvl="1" algn="just">
              <a:spcBef>
                <a:spcPts val="2085"/>
              </a:spcBef>
              <a:tabLst>
                <a:tab pos="284480" algn="l"/>
              </a:tabLst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Kliničke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smjernice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preporučuju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N</a:t>
            </a:r>
            <a:r>
              <a:rPr lang="en-US" sz="2000" b="1" spc="-1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O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AC-e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kao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prvu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liniju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antikoagulacije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u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većine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pacijenata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 s AF</a:t>
            </a:r>
            <a:r>
              <a:rPr lang="en-US" sz="2000" b="1" spc="-15" baseline="24305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5</a:t>
            </a:r>
            <a:endParaRPr lang="en-US" sz="2000" b="1" spc="-15" baseline="24305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  <a:tabLst>
                <a:tab pos="284480" algn="l"/>
              </a:tabLst>
            </a:pPr>
            <a:endParaRPr lang="en-US" baseline="24305" dirty="0">
              <a:latin typeface="Calibri"/>
              <a:cs typeface="Calibri"/>
            </a:endParaRPr>
          </a:p>
          <a:p>
            <a:pPr marL="756285" marR="756285" indent="-287020">
              <a:lnSpc>
                <a:spcPct val="100000"/>
              </a:lnSpc>
              <a:spcBef>
                <a:spcPts val="600"/>
              </a:spcBef>
              <a:tabLst>
                <a:tab pos="756285" algn="l"/>
              </a:tabLst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39" y="191435"/>
            <a:ext cx="1763004" cy="19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8"/>
          <p:cNvSpPr txBox="1">
            <a:spLocks noChangeArrowheads="1"/>
          </p:cNvSpPr>
          <p:nvPr/>
        </p:nvSpPr>
        <p:spPr bwMode="auto">
          <a:xfrm>
            <a:off x="8511005" y="5015542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2.0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5456"/>
              </p:ext>
            </p:extLst>
          </p:nvPr>
        </p:nvGraphicFramePr>
        <p:xfrm>
          <a:off x="515886" y="1201286"/>
          <a:ext cx="11050737" cy="26597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89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0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2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2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3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269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Stroke or SE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kern="1200" dirty="0">
                        <a:solidFill>
                          <a:schemeClr val="bg1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45718" marR="45718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2A3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18" marR="45718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2A3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NOAC (events)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17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Warfarin (events)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1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RR (95% CI)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RR (95% CI)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ROCKET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 (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rivaroxaban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GB" sz="16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269/7,081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306/7,090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  <a:r>
                        <a:rPr lang="en-GB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0.75–1.03)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ARISTOTLE (</a:t>
                      </a:r>
                      <a:r>
                        <a:rPr lang="en-GB" sz="1600" b="0" kern="1200" dirty="0" err="1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apixaban</a:t>
                      </a:r>
                      <a:r>
                        <a:rPr lang="en-GB" sz="16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0" kern="1200" baseline="300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1600" b="0" kern="1200" baseline="300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212/9,120</a:t>
                      </a:r>
                      <a:endParaRPr lang="en-GB" sz="16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265/9,081</a:t>
                      </a:r>
                      <a:endParaRPr lang="en-GB" sz="16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  <a:r>
                        <a:rPr lang="en-GB" sz="16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0.67–0.95)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0.012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Combined (random)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911/29,312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1,107/29,</a:t>
                      </a:r>
                      <a:r>
                        <a:rPr lang="en-GB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0.81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(0.73–0.91)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Meta </a:t>
            </a:r>
            <a:r>
              <a:rPr lang="en-US" altLang="en-US" dirty="0" err="1" smtClean="0"/>
              <a:t>analiza</a:t>
            </a:r>
            <a:r>
              <a:rPr lang="en-US" altLang="en-US" dirty="0" smtClean="0"/>
              <a:t>: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Učinkovitost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NOAKa</a:t>
            </a:r>
            <a:r>
              <a:rPr lang="en-US" altLang="en-US" dirty="0" smtClean="0"/>
              <a:t> vs. </a:t>
            </a:r>
            <a:r>
              <a:rPr lang="en-US" altLang="en-US" dirty="0" err="1" smtClean="0"/>
              <a:t>varfarin</a:t>
            </a:r>
            <a:r>
              <a:rPr lang="en-US" altLang="en-US" dirty="0" smtClean="0"/>
              <a:t> u </a:t>
            </a:r>
            <a:r>
              <a:rPr lang="en-US" altLang="en-US" dirty="0" err="1" smtClean="0"/>
              <a:t>prevenciji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moždanog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udara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bolesnika</a:t>
            </a:r>
            <a:r>
              <a:rPr lang="en-US" altLang="en-US" dirty="0" smtClean="0"/>
              <a:t> s NVAF-om</a:t>
            </a:r>
            <a:r>
              <a:rPr lang="en-US" altLang="en-US" baseline="30000" dirty="0" smtClean="0"/>
              <a:t>1</a:t>
            </a:r>
            <a:endParaRPr lang="en-GB" baseline="30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9481" y="6486443"/>
            <a:ext cx="11044366" cy="308485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*150 </a:t>
            </a:r>
            <a:r>
              <a:rPr lang="en-GB" altLang="en-US" dirty="0">
                <a:solidFill>
                  <a:schemeClr val="bg1"/>
                </a:solidFill>
              </a:rPr>
              <a:t>mg </a:t>
            </a:r>
            <a:r>
              <a:rPr lang="en-GB" altLang="en-US" dirty="0" smtClean="0">
                <a:solidFill>
                  <a:schemeClr val="bg1"/>
                </a:solidFill>
              </a:rPr>
              <a:t>BID; </a:t>
            </a:r>
            <a:r>
              <a:rPr lang="da-DK" altLang="en-US" baseline="30000" dirty="0" smtClean="0">
                <a:solidFill>
                  <a:schemeClr val="bg1"/>
                </a:solidFill>
              </a:rPr>
              <a:t>†</a:t>
            </a:r>
            <a:r>
              <a:rPr lang="da-DK" altLang="en-US" dirty="0" smtClean="0">
                <a:solidFill>
                  <a:schemeClr val="bg1"/>
                </a:solidFill>
              </a:rPr>
              <a:t>20 </a:t>
            </a:r>
            <a:r>
              <a:rPr lang="da-DK" altLang="en-US" dirty="0">
                <a:solidFill>
                  <a:schemeClr val="bg1"/>
                </a:solidFill>
              </a:rPr>
              <a:t>mg </a:t>
            </a:r>
            <a:r>
              <a:rPr lang="da-DK" altLang="en-US" dirty="0" smtClean="0">
                <a:solidFill>
                  <a:schemeClr val="bg1"/>
                </a:solidFill>
              </a:rPr>
              <a:t>OD; </a:t>
            </a:r>
            <a:r>
              <a:rPr lang="da-DK" altLang="en-US" baseline="30000" dirty="0" smtClean="0">
                <a:solidFill>
                  <a:schemeClr val="bg1"/>
                </a:solidFill>
              </a:rPr>
              <a:t>‡</a:t>
            </a:r>
            <a:r>
              <a:rPr lang="da-DK" altLang="en-US" dirty="0" smtClean="0">
                <a:solidFill>
                  <a:schemeClr val="bg1"/>
                </a:solidFill>
              </a:rPr>
              <a:t>5 </a:t>
            </a:r>
            <a:r>
              <a:rPr lang="da-DK" altLang="en-US" dirty="0">
                <a:solidFill>
                  <a:schemeClr val="bg1"/>
                </a:solidFill>
              </a:rPr>
              <a:t>mg </a:t>
            </a:r>
            <a:r>
              <a:rPr lang="da-DK" altLang="en-US" dirty="0" smtClean="0">
                <a:solidFill>
                  <a:schemeClr val="bg1"/>
                </a:solidFill>
              </a:rPr>
              <a:t>BID; </a:t>
            </a:r>
            <a:r>
              <a:rPr lang="da-DK" altLang="en-US" baseline="30000" dirty="0" smtClean="0">
                <a:solidFill>
                  <a:schemeClr val="bg1"/>
                </a:solidFill>
              </a:rPr>
              <a:t>§</a:t>
            </a:r>
            <a:r>
              <a:rPr lang="da-DK" altLang="en-US" dirty="0" smtClean="0">
                <a:solidFill>
                  <a:schemeClr val="bg1"/>
                </a:solidFill>
              </a:rPr>
              <a:t>60 </a:t>
            </a:r>
            <a:r>
              <a:rPr lang="da-DK" altLang="en-US" dirty="0">
                <a:solidFill>
                  <a:schemeClr val="bg1"/>
                </a:solidFill>
              </a:rPr>
              <a:t>mg OD.</a:t>
            </a:r>
          </a:p>
          <a:p>
            <a:r>
              <a:rPr lang="en-GB" altLang="en-US" dirty="0" smtClean="0">
                <a:solidFill>
                  <a:schemeClr val="bg1"/>
                </a:solidFill>
              </a:rPr>
              <a:t>BID</a:t>
            </a:r>
            <a:r>
              <a:rPr lang="en-GB" altLang="en-US" dirty="0">
                <a:solidFill>
                  <a:schemeClr val="bg1"/>
                </a:solidFill>
              </a:rPr>
              <a:t>: twice daily; CI: confidence interval; </a:t>
            </a:r>
            <a:r>
              <a:rPr lang="en-GB" altLang="en-US" dirty="0" smtClean="0">
                <a:solidFill>
                  <a:schemeClr val="bg1"/>
                </a:solidFill>
              </a:rPr>
              <a:t>NOAC: </a:t>
            </a:r>
            <a:r>
              <a:rPr lang="en-GB" altLang="en-US" dirty="0">
                <a:solidFill>
                  <a:schemeClr val="bg1"/>
                </a:solidFill>
              </a:rPr>
              <a:t>non-VKA oral </a:t>
            </a:r>
            <a:r>
              <a:rPr lang="en-GB" altLang="en-US" dirty="0" smtClean="0">
                <a:solidFill>
                  <a:schemeClr val="bg1"/>
                </a:solidFill>
              </a:rPr>
              <a:t>anticoagulant; </a:t>
            </a:r>
            <a:r>
              <a:rPr lang="en-GB" altLang="en-US" dirty="0">
                <a:solidFill>
                  <a:schemeClr val="bg1"/>
                </a:solidFill>
              </a:rPr>
              <a:t>NVAF: </a:t>
            </a:r>
            <a:r>
              <a:rPr lang="en-GB" dirty="0">
                <a:solidFill>
                  <a:schemeClr val="bg1"/>
                </a:solidFill>
              </a:rPr>
              <a:t>non-</a:t>
            </a:r>
            <a:r>
              <a:rPr lang="en-GB" dirty="0" err="1">
                <a:solidFill>
                  <a:schemeClr val="bg1"/>
                </a:solidFill>
              </a:rPr>
              <a:t>valvular</a:t>
            </a:r>
            <a:r>
              <a:rPr lang="en-GB" dirty="0">
                <a:solidFill>
                  <a:schemeClr val="bg1"/>
                </a:solidFill>
              </a:rPr>
              <a:t> atrial fibrillation; </a:t>
            </a:r>
            <a:r>
              <a:rPr lang="en-GB" altLang="en-US" dirty="0">
                <a:solidFill>
                  <a:schemeClr val="bg1"/>
                </a:solidFill>
              </a:rPr>
              <a:t>OD: once daily; RR: relative risk; </a:t>
            </a:r>
            <a:r>
              <a:rPr lang="en-GB" altLang="en-US" dirty="0" smtClean="0">
                <a:solidFill>
                  <a:schemeClr val="bg1"/>
                </a:solidFill>
              </a:rPr>
              <a:t>SE</a:t>
            </a:r>
            <a:r>
              <a:rPr lang="en-GB" altLang="en-US" dirty="0">
                <a:solidFill>
                  <a:schemeClr val="bg1"/>
                </a:solidFill>
              </a:rPr>
              <a:t>: systemic embolism</a:t>
            </a:r>
            <a:r>
              <a:rPr lang="en-GB" altLang="en-US" dirty="0" smtClean="0">
                <a:solidFill>
                  <a:schemeClr val="bg1"/>
                </a:solidFill>
              </a:rPr>
              <a:t>. 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9324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71304" y="6232966"/>
            <a:ext cx="9309476" cy="506945"/>
          </a:xfrm>
        </p:spPr>
        <p:txBody>
          <a:bodyPr/>
          <a:lstStyle/>
          <a:p>
            <a:r>
              <a:rPr lang="en-US" altLang="en-US" dirty="0"/>
              <a:t>1. </a:t>
            </a:r>
            <a:r>
              <a:rPr lang="en-GB" altLang="en-US" dirty="0"/>
              <a:t>Ruff </a:t>
            </a:r>
            <a:r>
              <a:rPr lang="en-GB" altLang="en-US" dirty="0" smtClean="0"/>
              <a:t>CT, et </a:t>
            </a:r>
            <a:r>
              <a:rPr lang="en-GB" altLang="en-US" dirty="0"/>
              <a:t>al. </a:t>
            </a:r>
            <a:r>
              <a:rPr lang="fr-FR" altLang="en-US" i="1" dirty="0" smtClean="0"/>
              <a:t>Lancet</a:t>
            </a:r>
            <a:r>
              <a:rPr lang="fr-FR" altLang="en-US" dirty="0" smtClean="0"/>
              <a:t> </a:t>
            </a:r>
            <a:r>
              <a:rPr lang="fr-FR" altLang="en-US" dirty="0"/>
              <a:t>2014;383:955</a:t>
            </a:r>
            <a:r>
              <a:rPr lang="en-US" altLang="en-US" dirty="0" smtClean="0"/>
              <a:t>–9</a:t>
            </a:r>
            <a:r>
              <a:rPr lang="fr-FR" altLang="en-US" dirty="0" smtClean="0"/>
              <a:t>62</a:t>
            </a:r>
            <a:r>
              <a:rPr lang="en-US" altLang="en-US" dirty="0"/>
              <a:t>.</a:t>
            </a:r>
            <a:endParaRPr lang="en-GB" altLang="en-US" dirty="0"/>
          </a:p>
        </p:txBody>
      </p:sp>
      <p:sp>
        <p:nvSpPr>
          <p:cNvPr id="93244" name="Text Placeholder 22"/>
          <p:cNvSpPr txBox="1">
            <a:spLocks/>
          </p:cNvSpPr>
          <p:nvPr/>
        </p:nvSpPr>
        <p:spPr bwMode="auto">
          <a:xfrm>
            <a:off x="4" y="5710807"/>
            <a:ext cx="6293847" cy="4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27" tIns="41626" rIns="83227" bIns="41626" anchor="ctr"/>
          <a:lstStyle/>
          <a:p>
            <a:pPr indent="-310847" defTabSz="829322" fontAlgn="base">
              <a:spcBef>
                <a:spcPct val="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200" dirty="0">
                <a:solidFill>
                  <a:srgbClr val="76004B"/>
                </a:solidFill>
                <a:cs typeface="Arial" pitchFamily="34" charset="0"/>
              </a:rPr>
              <a:t>Data are n, unless otherwise indicated.</a:t>
            </a:r>
            <a:br>
              <a:rPr lang="en-GB" altLang="en-US" sz="1200" dirty="0">
                <a:solidFill>
                  <a:srgbClr val="76004B"/>
                </a:solidFill>
                <a:cs typeface="Arial" pitchFamily="34" charset="0"/>
              </a:rPr>
            </a:br>
            <a:r>
              <a:rPr lang="en-GB" altLang="en-US" sz="1200" dirty="0">
                <a:solidFill>
                  <a:srgbClr val="76004B"/>
                </a:solidFill>
                <a:cs typeface="Arial" pitchFamily="34" charset="0"/>
              </a:rPr>
              <a:t>Heterogeneity: I</a:t>
            </a:r>
            <a:r>
              <a:rPr lang="en-GB" altLang="en-US" sz="1200" baseline="30000" dirty="0">
                <a:solidFill>
                  <a:srgbClr val="76004B"/>
                </a:solidFill>
                <a:cs typeface="Arial" pitchFamily="34" charset="0"/>
              </a:rPr>
              <a:t>2</a:t>
            </a:r>
            <a:r>
              <a:rPr lang="en-GB" altLang="en-US" sz="1200" dirty="0">
                <a:solidFill>
                  <a:srgbClr val="76004B"/>
                </a:solidFill>
                <a:cs typeface="Arial" pitchFamily="34" charset="0"/>
              </a:rPr>
              <a:t>=47%, </a:t>
            </a:r>
            <a:r>
              <a:rPr lang="en-GB" altLang="en-US" sz="1200" i="1" dirty="0">
                <a:solidFill>
                  <a:srgbClr val="76004B"/>
                </a:solidFill>
                <a:cs typeface="Arial" pitchFamily="34" charset="0"/>
              </a:rPr>
              <a:t>P</a:t>
            </a:r>
            <a:r>
              <a:rPr lang="en-GB" altLang="en-US" sz="1200" dirty="0">
                <a:solidFill>
                  <a:srgbClr val="76004B"/>
                </a:solidFill>
                <a:cs typeface="Arial" pitchFamily="34" charset="0"/>
              </a:rPr>
              <a:t>=0.13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17330" y="2010253"/>
            <a:ext cx="3501667" cy="3665392"/>
            <a:chOff x="8480705" y="2544018"/>
            <a:chExt cx="3545047" cy="2644242"/>
          </a:xfrm>
        </p:grpSpPr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8480705" y="2544018"/>
              <a:ext cx="3545047" cy="2644242"/>
              <a:chOff x="8481437" y="2543090"/>
              <a:chExt cx="3544556" cy="264424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9403583" y="2831840"/>
                <a:ext cx="7950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9136595" y="3258451"/>
                <a:ext cx="8424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9734647" y="2721097"/>
                <a:ext cx="214777" cy="2033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32298">
                  <a:defRPr/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Diamond 85"/>
              <p:cNvSpPr/>
              <p:nvPr/>
            </p:nvSpPr>
            <p:spPr>
              <a:xfrm>
                <a:off x="9408329" y="3596942"/>
                <a:ext cx="285973" cy="161757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32298">
                  <a:defRPr/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 flipV="1">
                <a:off x="10098937" y="2543090"/>
                <a:ext cx="0" cy="208671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265" name="TextBox 51"/>
              <p:cNvSpPr txBox="1">
                <a:spLocks noChangeArrowheads="1"/>
              </p:cNvSpPr>
              <p:nvPr/>
            </p:nvSpPr>
            <p:spPr bwMode="auto">
              <a:xfrm>
                <a:off x="10236584" y="4941574"/>
                <a:ext cx="1789409" cy="244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>
                <a:spAutoFit/>
              </a:bodyPr>
              <a:lstStyle/>
              <a:p>
                <a:pPr defTabSz="82932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dirty="0">
                    <a:solidFill>
                      <a:srgbClr val="76004B"/>
                    </a:solidFill>
                    <a:ea typeface="MS PGothic" pitchFamily="34" charset="-128"/>
                    <a:cs typeface="Arial" pitchFamily="34" charset="0"/>
                  </a:rPr>
                  <a:t>Favours warfarin</a:t>
                </a:r>
              </a:p>
            </p:txBody>
          </p:sp>
          <p:sp>
            <p:nvSpPr>
              <p:cNvPr id="93266" name="TextBox 52"/>
              <p:cNvSpPr txBox="1">
                <a:spLocks noChangeArrowheads="1"/>
              </p:cNvSpPr>
              <p:nvPr/>
            </p:nvSpPr>
            <p:spPr bwMode="auto">
              <a:xfrm>
                <a:off x="8481437" y="4943040"/>
                <a:ext cx="1502546" cy="244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Ins="0">
                <a:spAutoFit/>
              </a:bodyPr>
              <a:lstStyle/>
              <a:p>
                <a:pPr algn="r" defTabSz="82932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600" dirty="0">
                    <a:solidFill>
                      <a:srgbClr val="76004B"/>
                    </a:solidFill>
                    <a:ea typeface="MS PGothic" pitchFamily="34" charset="-128"/>
                    <a:cs typeface="Arial" pitchFamily="34" charset="0"/>
                  </a:rPr>
                  <a:t>Favours NOAC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475965" y="3156791"/>
                <a:ext cx="214777" cy="2033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32298">
                  <a:defRPr/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0096962" y="4631767"/>
                <a:ext cx="0" cy="1112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 bwMode="auto">
            <a:xfrm>
              <a:off x="9292015" y="3671167"/>
              <a:ext cx="5174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>
            <a:cxnSpLocks/>
          </p:cNvCxnSpPr>
          <p:nvPr/>
        </p:nvCxnSpPr>
        <p:spPr bwMode="auto">
          <a:xfrm flipV="1">
            <a:off x="6780715" y="2010242"/>
            <a:ext cx="0" cy="18507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9873496" y="5079806"/>
            <a:ext cx="2228465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da-DK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Reproduced from Ruff et al. 2014.</a:t>
            </a:r>
            <a:r>
              <a:rPr lang="da-DK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 bwMode="auto">
          <a:xfrm>
            <a:off x="7413723" y="5361214"/>
            <a:ext cx="94216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 bwMode="auto">
          <a:xfrm flipH="1">
            <a:off x="6206142" y="5387109"/>
            <a:ext cx="9955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5899779" y="5019500"/>
            <a:ext cx="2827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9"/>
          <p:cNvSpPr txBox="1">
            <a:spLocks noChangeArrowheads="1"/>
          </p:cNvSpPr>
          <p:nvPr/>
        </p:nvSpPr>
        <p:spPr bwMode="auto">
          <a:xfrm>
            <a:off x="5717330" y="4996471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0.5</a:t>
            </a:r>
          </a:p>
        </p:txBody>
      </p:sp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7092577" y="4996471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1.0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8702903" y="5015546"/>
            <a:ext cx="0" cy="116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5918075" y="4982608"/>
            <a:ext cx="0" cy="116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73"/>
          <p:cNvSpPr txBox="1">
            <a:spLocks noChangeArrowheads="1"/>
          </p:cNvSpPr>
          <p:nvPr/>
        </p:nvSpPr>
        <p:spPr bwMode="auto">
          <a:xfrm>
            <a:off x="3654104" y="5738896"/>
            <a:ext cx="7767668" cy="292846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marL="4763" indent="-95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400" dirty="0">
                <a:solidFill>
                  <a:srgbClr val="737373">
                    <a:lumMod val="50000"/>
                  </a:srgbClr>
                </a:solidFill>
                <a:ea typeface="MS PGothic" pitchFamily="34" charset="-128"/>
              </a:rPr>
              <a:t>Nisu provedena izravna usporedna ispitivanja, pa se lijekovi ne smiju izravno uspoređivati.</a:t>
            </a:r>
            <a:endParaRPr lang="en-GB" sz="1400" dirty="0">
              <a:solidFill>
                <a:srgbClr val="737373">
                  <a:lumMod val="50000"/>
                </a:srgb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73" name="3 Título"/>
          <p:cNvSpPr txBox="1">
            <a:spLocks/>
          </p:cNvSpPr>
          <p:nvPr/>
        </p:nvSpPr>
        <p:spPr bwMode="auto">
          <a:xfrm>
            <a:off x="-8859" y="860531"/>
            <a:ext cx="12037940" cy="7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6" tIns="45414" rIns="90826" bIns="45414" anchor="ctr"/>
          <a:lstStyle/>
          <a:p>
            <a:pPr defTabSz="90762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2700" dirty="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67879" y="6395551"/>
            <a:ext cx="11044366" cy="308485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*150 mg BID; </a:t>
            </a:r>
            <a:r>
              <a:rPr lang="da-DK" altLang="en-US" dirty="0">
                <a:solidFill>
                  <a:schemeClr val="bg1"/>
                </a:solidFill>
              </a:rPr>
              <a:t>†20 mg OD; </a:t>
            </a:r>
            <a:r>
              <a:rPr lang="da-DK" altLang="en-US" baseline="30000" dirty="0">
                <a:solidFill>
                  <a:schemeClr val="bg1"/>
                </a:solidFill>
              </a:rPr>
              <a:t>‡</a:t>
            </a:r>
            <a:r>
              <a:rPr lang="da-DK" altLang="en-US" dirty="0">
                <a:solidFill>
                  <a:schemeClr val="bg1"/>
                </a:solidFill>
              </a:rPr>
              <a:t>5 mg BID; </a:t>
            </a:r>
            <a:r>
              <a:rPr lang="da-DK" altLang="en-US" baseline="30000" dirty="0">
                <a:solidFill>
                  <a:schemeClr val="bg1"/>
                </a:solidFill>
              </a:rPr>
              <a:t>§</a:t>
            </a:r>
            <a:r>
              <a:rPr lang="da-DK" altLang="en-US" dirty="0">
                <a:solidFill>
                  <a:schemeClr val="bg1"/>
                </a:solidFill>
              </a:rPr>
              <a:t>60 mg OD.</a:t>
            </a:r>
          </a:p>
          <a:p>
            <a:r>
              <a:rPr lang="en-GB" altLang="en-US" dirty="0" smtClean="0">
                <a:solidFill>
                  <a:schemeClr val="bg1"/>
                </a:solidFill>
              </a:rPr>
              <a:t>BID</a:t>
            </a:r>
            <a:r>
              <a:rPr lang="en-GB" altLang="en-US" dirty="0">
                <a:solidFill>
                  <a:schemeClr val="bg1"/>
                </a:solidFill>
              </a:rPr>
              <a:t>: twice daily; CI: confidence interval; </a:t>
            </a:r>
            <a:r>
              <a:rPr lang="en-GB" altLang="en-US" dirty="0" smtClean="0">
                <a:solidFill>
                  <a:schemeClr val="bg1"/>
                </a:solidFill>
              </a:rPr>
              <a:t>NOAC: </a:t>
            </a:r>
            <a:r>
              <a:rPr lang="en-GB" altLang="en-US" dirty="0">
                <a:solidFill>
                  <a:schemeClr val="bg1"/>
                </a:solidFill>
              </a:rPr>
              <a:t>non-VKA oral </a:t>
            </a:r>
            <a:r>
              <a:rPr lang="en-GB" altLang="en-US" dirty="0" smtClean="0">
                <a:solidFill>
                  <a:schemeClr val="bg1"/>
                </a:solidFill>
              </a:rPr>
              <a:t>anticoagulant; </a:t>
            </a:r>
            <a:r>
              <a:rPr lang="en-GB" altLang="en-US" dirty="0">
                <a:solidFill>
                  <a:schemeClr val="bg1"/>
                </a:solidFill>
              </a:rPr>
              <a:t>NVAF: </a:t>
            </a:r>
            <a:r>
              <a:rPr lang="en-GB" dirty="0">
                <a:solidFill>
                  <a:schemeClr val="bg1"/>
                </a:solidFill>
              </a:rPr>
              <a:t>non-</a:t>
            </a:r>
            <a:r>
              <a:rPr lang="en-GB" dirty="0" err="1">
                <a:solidFill>
                  <a:schemeClr val="bg1"/>
                </a:solidFill>
              </a:rPr>
              <a:t>valvular</a:t>
            </a:r>
            <a:r>
              <a:rPr lang="en-GB" dirty="0">
                <a:solidFill>
                  <a:schemeClr val="bg1"/>
                </a:solidFill>
              </a:rPr>
              <a:t> atrial fibrillation; </a:t>
            </a:r>
            <a:r>
              <a:rPr lang="en-GB" altLang="en-US" dirty="0">
                <a:solidFill>
                  <a:schemeClr val="bg1"/>
                </a:solidFill>
              </a:rPr>
              <a:t>OD: once daily; RR: relative </a:t>
            </a:r>
            <a:r>
              <a:rPr lang="en-GB" altLang="en-US" dirty="0" smtClean="0">
                <a:solidFill>
                  <a:schemeClr val="bg1"/>
                </a:solidFill>
              </a:rPr>
              <a:t>risk. 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1. </a:t>
            </a:r>
            <a:r>
              <a:rPr lang="en-GB" altLang="en-US" dirty="0"/>
              <a:t>Ruff </a:t>
            </a:r>
            <a:r>
              <a:rPr lang="en-GB" altLang="en-US" dirty="0" smtClean="0"/>
              <a:t>CT, et </a:t>
            </a:r>
            <a:r>
              <a:rPr lang="en-GB" altLang="en-US" dirty="0"/>
              <a:t>al. </a:t>
            </a:r>
            <a:r>
              <a:rPr lang="fr-FR" altLang="en-US" i="1" dirty="0" smtClean="0"/>
              <a:t>Lancet</a:t>
            </a:r>
            <a:r>
              <a:rPr lang="fr-FR" altLang="en-US" dirty="0" smtClean="0"/>
              <a:t> </a:t>
            </a:r>
            <a:r>
              <a:rPr lang="fr-FR" altLang="en-US" dirty="0"/>
              <a:t>2014;383:955</a:t>
            </a:r>
            <a:r>
              <a:rPr lang="en-US" altLang="en-US" dirty="0" smtClean="0"/>
              <a:t>–9</a:t>
            </a:r>
            <a:r>
              <a:rPr lang="fr-FR" altLang="en-US" dirty="0" smtClean="0"/>
              <a:t>62</a:t>
            </a:r>
            <a:r>
              <a:rPr lang="en-US" altLang="en-US" dirty="0"/>
              <a:t>.</a:t>
            </a:r>
            <a:endParaRPr lang="en-GB" alt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62762"/>
              </p:ext>
            </p:extLst>
          </p:nvPr>
        </p:nvGraphicFramePr>
        <p:xfrm>
          <a:off x="1039528" y="1155035"/>
          <a:ext cx="10492570" cy="24601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98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2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0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8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5358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Major bleeding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kern="1200" dirty="0">
                        <a:solidFill>
                          <a:schemeClr val="bg1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45718" marR="45718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2A3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18" marR="45718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D2A3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NOAC (events)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Warfarin (events)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1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RR (95% CI)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RR (95% CI)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ROCKET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 (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rivaroxaban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GB" sz="16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395/7,111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386/7,125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1.03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(0.90–1.18)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ARISTOTLE (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apixaban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‡</a:t>
                      </a:r>
                      <a:endParaRPr lang="en-GB" sz="16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327/9,088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462/9,052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(0.61–0.81)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Combined (random)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1,514/29,287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1,802/29,211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GB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0.86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(0.73–1.00)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91428" marR="91428" marT="45731" marB="45731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8" name="Text Placeholder 22"/>
          <p:cNvSpPr txBox="1">
            <a:spLocks/>
          </p:cNvSpPr>
          <p:nvPr/>
        </p:nvSpPr>
        <p:spPr bwMode="auto">
          <a:xfrm>
            <a:off x="8268233" y="5774391"/>
            <a:ext cx="3922180" cy="4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27" tIns="41626" rIns="83227" bIns="41626" anchor="ctr"/>
          <a:lstStyle/>
          <a:p>
            <a:pPr indent="-415904" algn="r" defTabSz="1109607" fontAlgn="base">
              <a:spcBef>
                <a:spcPct val="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100" dirty="0">
                <a:solidFill>
                  <a:srgbClr val="76004B"/>
                </a:solidFill>
                <a:cs typeface="Arial" pitchFamily="34" charset="0"/>
              </a:rPr>
              <a:t>Data are n, unless otherwise indicated.</a:t>
            </a:r>
            <a:br>
              <a:rPr lang="en-GB" altLang="en-US" sz="1100" dirty="0">
                <a:solidFill>
                  <a:srgbClr val="76004B"/>
                </a:solidFill>
                <a:cs typeface="Arial" pitchFamily="34" charset="0"/>
              </a:rPr>
            </a:br>
            <a:r>
              <a:rPr lang="en-GB" altLang="en-US" sz="1100" dirty="0">
                <a:solidFill>
                  <a:srgbClr val="76004B"/>
                </a:solidFill>
                <a:cs typeface="Arial" pitchFamily="34" charset="0"/>
              </a:rPr>
              <a:t>Heterogeneity: I</a:t>
            </a:r>
            <a:r>
              <a:rPr lang="en-GB" altLang="en-US" sz="1100" baseline="30000" dirty="0">
                <a:solidFill>
                  <a:srgbClr val="76004B"/>
                </a:solidFill>
                <a:cs typeface="Arial" pitchFamily="34" charset="0"/>
              </a:rPr>
              <a:t>2</a:t>
            </a:r>
            <a:r>
              <a:rPr lang="en-GB" altLang="en-US" sz="1100" dirty="0">
                <a:solidFill>
                  <a:srgbClr val="76004B"/>
                </a:solidFill>
                <a:cs typeface="Arial" pitchFamily="34" charset="0"/>
              </a:rPr>
              <a:t>=83%, </a:t>
            </a:r>
            <a:r>
              <a:rPr lang="en-GB" altLang="en-US" sz="1100" i="1" dirty="0">
                <a:solidFill>
                  <a:srgbClr val="76004B"/>
                </a:solidFill>
                <a:cs typeface="Arial" pitchFamily="34" charset="0"/>
              </a:rPr>
              <a:t>P</a:t>
            </a:r>
            <a:r>
              <a:rPr lang="en-GB" altLang="en-US" sz="1100" dirty="0">
                <a:solidFill>
                  <a:srgbClr val="76004B"/>
                </a:solidFill>
                <a:cs typeface="Arial" pitchFamily="34" charset="0"/>
              </a:rPr>
              <a:t>=0.001</a:t>
            </a: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 bwMode="auto">
          <a:xfrm>
            <a:off x="7665888" y="5119289"/>
            <a:ext cx="94216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 bwMode="auto">
          <a:xfrm flipH="1">
            <a:off x="6412157" y="5119280"/>
            <a:ext cx="9955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 bwMode="auto">
          <a:xfrm>
            <a:off x="6124967" y="4677134"/>
            <a:ext cx="2827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>
            <a:off x="8957855" y="4668911"/>
            <a:ext cx="0" cy="116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6142248" y="4668911"/>
            <a:ext cx="0" cy="116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58"/>
          <p:cNvSpPr txBox="1">
            <a:spLocks noChangeArrowheads="1"/>
          </p:cNvSpPr>
          <p:nvPr/>
        </p:nvSpPr>
        <p:spPr bwMode="auto">
          <a:xfrm>
            <a:off x="8723476" y="4734027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2.0</a:t>
            </a:r>
          </a:p>
        </p:txBody>
      </p:sp>
      <p:sp>
        <p:nvSpPr>
          <p:cNvPr id="72" name="TextBox 59"/>
          <p:cNvSpPr txBox="1">
            <a:spLocks noChangeArrowheads="1"/>
          </p:cNvSpPr>
          <p:nvPr/>
        </p:nvSpPr>
        <p:spPr bwMode="auto">
          <a:xfrm>
            <a:off x="5903779" y="4733994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0.5</a:t>
            </a:r>
          </a:p>
        </p:txBody>
      </p:sp>
      <p:sp>
        <p:nvSpPr>
          <p:cNvPr id="73" name="TextBox 60"/>
          <p:cNvSpPr txBox="1">
            <a:spLocks noChangeArrowheads="1"/>
          </p:cNvSpPr>
          <p:nvPr/>
        </p:nvSpPr>
        <p:spPr bwMode="auto">
          <a:xfrm>
            <a:off x="7304858" y="4734027"/>
            <a:ext cx="445361" cy="3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1.0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7537477" y="4659383"/>
            <a:ext cx="0" cy="116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6399756" y="1992433"/>
            <a:ext cx="1434791" cy="2683920"/>
            <a:chOff x="7020502" y="963966"/>
            <a:chExt cx="1871662" cy="2840297"/>
          </a:xfrm>
        </p:grpSpPr>
        <p:cxnSp>
          <p:nvCxnSpPr>
            <p:cNvPr id="90" name="Straight Connector 89"/>
            <p:cNvCxnSpPr/>
            <p:nvPr/>
          </p:nvCxnSpPr>
          <p:spPr bwMode="auto">
            <a:xfrm>
              <a:off x="7020502" y="1767451"/>
              <a:ext cx="7762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 bwMode="auto">
            <a:xfrm>
              <a:off x="7320539" y="1659501"/>
              <a:ext cx="215901" cy="2159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13591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8147627" y="1204085"/>
              <a:ext cx="7445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 bwMode="auto">
            <a:xfrm>
              <a:off x="8495577" y="1105949"/>
              <a:ext cx="196273" cy="196273"/>
            </a:xfrm>
            <a:prstGeom prst="rect">
              <a:avLst/>
            </a:prstGeom>
            <a:solidFill>
              <a:srgbClr val="76004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13591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96" name="Diamond 95"/>
            <p:cNvSpPr/>
            <p:nvPr/>
          </p:nvSpPr>
          <p:spPr bwMode="auto">
            <a:xfrm>
              <a:off x="7777739" y="2353116"/>
              <a:ext cx="396874" cy="217488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13591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7495163" y="2450738"/>
              <a:ext cx="9794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 bwMode="auto">
            <a:xfrm flipH="1" flipV="1">
              <a:off x="7976176" y="963966"/>
              <a:ext cx="4488" cy="2840297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9028547" y="4288892"/>
            <a:ext cx="2538084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da-DK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Reproduced from Ruff et al. 2014.</a:t>
            </a:r>
            <a:r>
              <a:rPr lang="da-DK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37" name="TextBox 51"/>
          <p:cNvSpPr txBox="1">
            <a:spLocks noChangeArrowheads="1"/>
          </p:cNvSpPr>
          <p:nvPr/>
        </p:nvSpPr>
        <p:spPr bwMode="auto">
          <a:xfrm>
            <a:off x="7635928" y="5091138"/>
            <a:ext cx="1767757" cy="3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9" rIns="91438" bIns="45719">
            <a:spAutoFit/>
          </a:bodyPr>
          <a:lstStyle/>
          <a:p>
            <a:pPr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Favours warfarin</a:t>
            </a: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5932887" y="5115126"/>
            <a:ext cx="1484365" cy="3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0" bIns="45719">
            <a:spAutoFit/>
          </a:bodyPr>
          <a:lstStyle/>
          <a:p>
            <a:pPr algn="r" defTabSz="82932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Favours NOAC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 flipV="1">
            <a:off x="7539426" y="1992433"/>
            <a:ext cx="9741" cy="266483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1"/>
          <p:cNvSpPr>
            <a:spLocks noGrp="1"/>
          </p:cNvSpPr>
          <p:nvPr>
            <p:ph type="title"/>
          </p:nvPr>
        </p:nvSpPr>
        <p:spPr>
          <a:xfrm>
            <a:off x="522246" y="3"/>
            <a:ext cx="11039789" cy="1047976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Meta </a:t>
            </a:r>
            <a:r>
              <a:rPr lang="en-US" altLang="en-US" dirty="0" err="1" smtClean="0"/>
              <a:t>analiza</a:t>
            </a:r>
            <a:r>
              <a:rPr lang="en-US" altLang="en-US" dirty="0" smtClean="0"/>
              <a:t>: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Sigurnost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NOAKa</a:t>
            </a:r>
            <a:r>
              <a:rPr lang="en-US" altLang="en-US" dirty="0" smtClean="0"/>
              <a:t> vs. </a:t>
            </a:r>
            <a:r>
              <a:rPr lang="en-US" altLang="en-US" dirty="0" err="1" smtClean="0"/>
              <a:t>varfarin</a:t>
            </a:r>
            <a:r>
              <a:rPr lang="en-US" altLang="en-US" dirty="0" smtClean="0"/>
              <a:t> u </a:t>
            </a:r>
            <a:r>
              <a:rPr lang="en-US" altLang="en-US" dirty="0" err="1" smtClean="0"/>
              <a:t>prevenciji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moždanog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udara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bolesnika</a:t>
            </a:r>
            <a:r>
              <a:rPr lang="en-US" altLang="en-US" dirty="0" smtClean="0"/>
              <a:t> s NVAF-om</a:t>
            </a:r>
            <a:r>
              <a:rPr lang="en-US" altLang="en-US" baseline="30000" dirty="0" smtClean="0"/>
              <a:t>1</a:t>
            </a:r>
            <a:endParaRPr lang="en-GB" baseline="30000" dirty="0"/>
          </a:p>
        </p:txBody>
      </p:sp>
      <p:sp>
        <p:nvSpPr>
          <p:cNvPr id="36" name="ZoneTexte 73"/>
          <p:cNvSpPr txBox="1">
            <a:spLocks noChangeArrowheads="1"/>
          </p:cNvSpPr>
          <p:nvPr/>
        </p:nvSpPr>
        <p:spPr bwMode="auto">
          <a:xfrm>
            <a:off x="3255222" y="5576194"/>
            <a:ext cx="7767668" cy="292846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marL="4763" indent="-9525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400" dirty="0">
                <a:solidFill>
                  <a:srgbClr val="737373">
                    <a:lumMod val="50000"/>
                  </a:srgbClr>
                </a:solidFill>
                <a:latin typeface="Arial"/>
                <a:ea typeface="MS PGothic" pitchFamily="34" charset="-128"/>
              </a:rPr>
              <a:t>Nisu provedena izravna usporedna ispitivanja, pa se lijekovi ne smiju izravno uspoređivati.</a:t>
            </a:r>
            <a:endParaRPr lang="en-GB" sz="1400" dirty="0">
              <a:solidFill>
                <a:srgbClr val="737373">
                  <a:lumMod val="50000"/>
                </a:srgbClr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8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94220"/>
              </p:ext>
            </p:extLst>
          </p:nvPr>
        </p:nvGraphicFramePr>
        <p:xfrm>
          <a:off x="515888" y="1319196"/>
          <a:ext cx="11050740" cy="409939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41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4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41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6879"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Endpoint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RR (95</a:t>
                      </a: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% CI)</a:t>
                      </a:r>
                    </a:p>
                  </a:txBody>
                  <a:tcPr marL="68331" marR="68331" marT="34179" marB="34179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40" marR="68340" marT="34171" marB="34171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 </a:t>
                      </a: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value</a:t>
                      </a:r>
                      <a:endParaRPr kumimoji="0" lang="en-US" altLang="de-DE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Pooled</a:t>
                      </a:r>
                      <a:b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</a:b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NOAC events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Pooled</a:t>
                      </a:r>
                      <a:b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</a:b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warfarin events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1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477">
                <a:tc gridSpan="6"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Efficacy</a:t>
                      </a:r>
                      <a:endParaRPr kumimoji="0" lang="en-US" altLang="de-DE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ea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ea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ea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Ischaemic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stroke</a:t>
                      </a:r>
                      <a:endParaRPr kumimoji="0" lang="en-US" altLang="de-DE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0.92 (0.83–1.02)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0.10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655/29,292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724/29,221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Haemorrhagic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stroke</a:t>
                      </a:r>
                      <a:endParaRPr kumimoji="0" lang="en-US" altLang="de-DE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0.49 (0.38–0.64)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&lt;0.0001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130/29,292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263/29,221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Myocardial infarction</a:t>
                      </a:r>
                      <a:endParaRPr kumimoji="0" lang="en-US" altLang="de-DE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0.97 (0.78–1.20)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0.77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413/29,292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432/29,221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All cause mortality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0.90</a:t>
                      </a: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(0.85–0.95)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0.0003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2,022/29,292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0" latin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1pPr>
                      <a:lvl2pPr marL="457200" algn="l" defTabSz="664632" rtl="0" eaLnBrk="0" latinLnBrk="0" hangingPunct="0">
                        <a:lnSpc>
                          <a:spcPct val="90000"/>
                        </a:lnSpc>
                        <a:spcBef>
                          <a:spcPts val="10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2pPr>
                      <a:lvl3pPr marL="914400" algn="l" defTabSz="664632" rtl="0" eaLnBrk="0" latinLnBrk="0" hangingPunct="0">
                        <a:lnSpc>
                          <a:spcPct val="90000"/>
                        </a:lnSpc>
                        <a:spcBef>
                          <a:spcPts val="9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3pPr>
                      <a:lvl4pPr marL="13716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4pPr>
                      <a:lvl5pPr marL="1828800" algn="l" defTabSz="664632" rtl="0" eaLnBrk="0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5pPr>
                      <a:lvl6pPr marL="3323158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6pPr>
                      <a:lvl7pPr marL="3987790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7pPr>
                      <a:lvl8pPr marL="4652421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8pPr>
                      <a:lvl9pPr marL="5317053" algn="l" defTabSz="664632" rtl="0" eaLnBrk="0" fontAlgn="base" latinLnBrk="0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1200" b="1" kern="1200">
                          <a:solidFill>
                            <a:srgbClr val="FFFF00"/>
                          </a:solidFill>
                          <a:latin typeface="Arial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2,245/29,221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477">
                <a:tc gridSpan="6">
                  <a:txBody>
                    <a:bodyPr/>
                    <a:lstStyle>
                      <a:lvl1pPr marL="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64632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2926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93895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658527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323158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98779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652421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31705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Safety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64632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2926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93895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658527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323158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98779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652421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31705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Intracranial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haemorrhage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0.48 (0.39–0.59)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&lt;0.0001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204/29,287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64632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2926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93895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658527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323158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98779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652421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31705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425/29,221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593">
                <a:tc>
                  <a:txBody>
                    <a:bodyPr/>
                    <a:lstStyle>
                      <a:lvl1pPr marL="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64632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2926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93895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658527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323158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98779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652421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31705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GI bleeding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1.25 (1.01–1.55)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0.043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751/29,287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64632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2926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993895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658527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323158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987790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652421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317053" algn="l" defTabSz="664632" rtl="0" eaLnBrk="1" latinLnBrk="0" hangingPunct="1">
                        <a:defRPr sz="2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591/29,221</a:t>
                      </a:r>
                    </a:p>
                  </a:txBody>
                  <a:tcPr marL="68331" marR="68331" marT="34179" marB="34179" anchor="ctr" horzOverflow="overflow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03046" y="2362904"/>
            <a:ext cx="3866647" cy="3807904"/>
            <a:chOff x="2117970" y="2101629"/>
            <a:chExt cx="3468974" cy="2702014"/>
          </a:xfrm>
        </p:grpSpPr>
        <p:cxnSp>
          <p:nvCxnSpPr>
            <p:cNvPr id="95235" name="Straight Connector 53"/>
            <p:cNvCxnSpPr>
              <a:cxnSpLocks noChangeShapeType="1"/>
            </p:cNvCxnSpPr>
            <p:nvPr/>
          </p:nvCxnSpPr>
          <p:spPr bwMode="auto">
            <a:xfrm>
              <a:off x="3760490" y="2101629"/>
              <a:ext cx="0" cy="2167692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5237" name="Straight Connector 58"/>
            <p:cNvCxnSpPr>
              <a:cxnSpLocks noChangeShapeType="1"/>
            </p:cNvCxnSpPr>
            <p:nvPr/>
          </p:nvCxnSpPr>
          <p:spPr bwMode="auto">
            <a:xfrm>
              <a:off x="2496918" y="4273935"/>
              <a:ext cx="2518848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5238" name="Straight Connector 59"/>
            <p:cNvCxnSpPr>
              <a:cxnSpLocks noChangeShapeType="1"/>
            </p:cNvCxnSpPr>
            <p:nvPr/>
          </p:nvCxnSpPr>
          <p:spPr bwMode="auto">
            <a:xfrm rot="5400000">
              <a:off x="2463791" y="4304818"/>
              <a:ext cx="70999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5239" name="Straight Connector 60"/>
            <p:cNvCxnSpPr>
              <a:cxnSpLocks noChangeShapeType="1"/>
            </p:cNvCxnSpPr>
            <p:nvPr/>
          </p:nvCxnSpPr>
          <p:spPr bwMode="auto">
            <a:xfrm rot="5400000">
              <a:off x="3080747" y="4309802"/>
              <a:ext cx="70999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5240" name="Straight Connector 61"/>
            <p:cNvCxnSpPr>
              <a:cxnSpLocks noChangeShapeType="1"/>
            </p:cNvCxnSpPr>
            <p:nvPr/>
          </p:nvCxnSpPr>
          <p:spPr bwMode="auto">
            <a:xfrm rot="5400000">
              <a:off x="3724992" y="4309802"/>
              <a:ext cx="70999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95241" name="Straight Connector 62"/>
            <p:cNvCxnSpPr>
              <a:cxnSpLocks noChangeShapeType="1"/>
            </p:cNvCxnSpPr>
            <p:nvPr/>
          </p:nvCxnSpPr>
          <p:spPr bwMode="auto">
            <a:xfrm rot="5400000">
              <a:off x="4973144" y="4309802"/>
              <a:ext cx="70999" cy="0"/>
            </a:xfrm>
            <a:prstGeom prst="line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64" name="TextBox 63"/>
            <p:cNvSpPr txBox="1"/>
            <p:nvPr/>
          </p:nvSpPr>
          <p:spPr>
            <a:xfrm>
              <a:off x="2117970" y="4590913"/>
              <a:ext cx="1544048" cy="212730"/>
            </a:xfrm>
            <a:prstGeom prst="rect">
              <a:avLst/>
            </a:prstGeom>
            <a:noFill/>
          </p:spPr>
          <p:txBody>
            <a:bodyPr wrap="square" lIns="68226" tIns="34114" rIns="0" bIns="34114">
              <a:spAutoFit/>
            </a:bodyPr>
            <a:lstStyle/>
            <a:p>
              <a:pPr algn="r"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Favours NOAC</a:t>
              </a:r>
            </a:p>
          </p:txBody>
        </p:sp>
        <p:cxnSp>
          <p:nvCxnSpPr>
            <p:cNvPr id="95243" name="Straight Arrow Connector 64"/>
            <p:cNvCxnSpPr>
              <a:cxnSpLocks noChangeShapeType="1"/>
            </p:cNvCxnSpPr>
            <p:nvPr/>
          </p:nvCxnSpPr>
          <p:spPr bwMode="auto">
            <a:xfrm flipH="1">
              <a:off x="2786069" y="4582796"/>
              <a:ext cx="8759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5244" name="Straight Arrow Connector 65"/>
            <p:cNvCxnSpPr>
              <a:cxnSpLocks noChangeShapeType="1"/>
            </p:cNvCxnSpPr>
            <p:nvPr/>
          </p:nvCxnSpPr>
          <p:spPr bwMode="auto">
            <a:xfrm flipH="1">
              <a:off x="3856594" y="4582796"/>
              <a:ext cx="863054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67" name="TextBox 66"/>
            <p:cNvSpPr txBox="1"/>
            <p:nvPr/>
          </p:nvSpPr>
          <p:spPr>
            <a:xfrm>
              <a:off x="3856594" y="4590913"/>
              <a:ext cx="1730350" cy="212730"/>
            </a:xfrm>
            <a:prstGeom prst="rect">
              <a:avLst/>
            </a:prstGeom>
            <a:noFill/>
          </p:spPr>
          <p:txBody>
            <a:bodyPr wrap="square" lIns="0" tIns="34114" rIns="68226" bIns="34114">
              <a:spAutoFit/>
            </a:bodyPr>
            <a:lstStyle/>
            <a:p>
              <a:pPr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Favours </a:t>
              </a:r>
              <a:r>
                <a:rPr lang="en-GB" sz="1500" kern="0" dirty="0" err="1">
                  <a:solidFill>
                    <a:srgbClr val="76004B"/>
                  </a:solidFill>
                  <a:cs typeface="Arial" pitchFamily="34" charset="0"/>
                </a:rPr>
                <a:t>warfarin</a:t>
              </a:r>
              <a:endParaRPr lang="en-GB" sz="1500" kern="0" dirty="0">
                <a:solidFill>
                  <a:srgbClr val="76004B"/>
                </a:solidFill>
                <a:cs typeface="Arial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759015" y="4122699"/>
              <a:ext cx="529604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2266955" y="4320392"/>
              <a:ext cx="408904" cy="212730"/>
            </a:xfrm>
            <a:prstGeom prst="rect">
              <a:avLst/>
            </a:prstGeom>
            <a:noFill/>
          </p:spPr>
          <p:txBody>
            <a:bodyPr wrap="square" lIns="68226" tIns="34114" rIns="68226" bIns="34114">
              <a:spAutoFit/>
            </a:bodyPr>
            <a:lstStyle/>
            <a:p>
              <a:pPr algn="ctr"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0.2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91184" y="4326618"/>
              <a:ext cx="342166" cy="212730"/>
            </a:xfrm>
            <a:prstGeom prst="rect">
              <a:avLst/>
            </a:prstGeom>
            <a:noFill/>
          </p:spPr>
          <p:txBody>
            <a:bodyPr wrap="none" lIns="68226" tIns="34114" rIns="68226" bIns="34114">
              <a:spAutoFit/>
            </a:bodyPr>
            <a:lstStyle/>
            <a:p>
              <a:pPr algn="ctr"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1.0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38155" y="4326618"/>
              <a:ext cx="342166" cy="212730"/>
            </a:xfrm>
            <a:prstGeom prst="rect">
              <a:avLst/>
            </a:prstGeom>
            <a:noFill/>
          </p:spPr>
          <p:txBody>
            <a:bodyPr wrap="none" lIns="68226" tIns="34114" rIns="68226" bIns="34114">
              <a:spAutoFit/>
            </a:bodyPr>
            <a:lstStyle/>
            <a:p>
              <a:pPr algn="ctr"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2.0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42791" y="4326618"/>
              <a:ext cx="342166" cy="212730"/>
            </a:xfrm>
            <a:prstGeom prst="rect">
              <a:avLst/>
            </a:prstGeom>
            <a:noFill/>
          </p:spPr>
          <p:txBody>
            <a:bodyPr wrap="none" lIns="68226" tIns="34114" rIns="68226" bIns="34114">
              <a:spAutoFit/>
            </a:bodyPr>
            <a:lstStyle/>
            <a:p>
              <a:pPr algn="ctr" defTabSz="682275">
                <a:defRPr/>
              </a:pPr>
              <a:r>
                <a:rPr lang="en-GB" sz="1500" kern="0" dirty="0">
                  <a:solidFill>
                    <a:srgbClr val="76004B"/>
                  </a:solidFill>
                  <a:cs typeface="Arial" pitchFamily="34" charset="0"/>
                </a:rPr>
                <a:t>0.5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618099" y="3813991"/>
              <a:ext cx="533874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3538058" y="3257885"/>
              <a:ext cx="186333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3464040" y="2923047"/>
              <a:ext cx="532524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2568114" y="2563468"/>
              <a:ext cx="646424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>
              <a:off x="3520517" y="2249275"/>
              <a:ext cx="259347" cy="0"/>
            </a:xfrm>
            <a:prstGeom prst="lin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3587270" y="2180103"/>
              <a:ext cx="135256" cy="1407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39804" y="2495653"/>
              <a:ext cx="135256" cy="1407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686934" y="2851577"/>
              <a:ext cx="134069" cy="1407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569133" y="3190947"/>
              <a:ext cx="135256" cy="1419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824375" y="3739445"/>
              <a:ext cx="134071" cy="1419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963366" y="4048714"/>
              <a:ext cx="134071" cy="140751"/>
            </a:xfrm>
            <a:prstGeom prst="rect">
              <a:avLst/>
            </a:prstGeom>
            <a:solidFill>
              <a:srgbClr val="76004B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832298">
                <a:defRPr/>
              </a:pPr>
              <a:endParaRPr lang="en-GB" sz="1500" dirty="0">
                <a:solidFill>
                  <a:srgbClr val="76004B"/>
                </a:solidFill>
              </a:endParaRP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Meta </a:t>
            </a:r>
            <a:r>
              <a:rPr lang="en-US" altLang="en-US" dirty="0" err="1" smtClean="0"/>
              <a:t>analiza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NOAKi</a:t>
            </a:r>
            <a:r>
              <a:rPr lang="en-US" altLang="en-US" dirty="0" smtClean="0"/>
              <a:t> vs. </a:t>
            </a:r>
            <a:r>
              <a:rPr lang="en-US" altLang="en-US" dirty="0" err="1" smtClean="0"/>
              <a:t>varfarin</a:t>
            </a:r>
            <a:r>
              <a:rPr lang="en-US" altLang="en-US" dirty="0" smtClean="0"/>
              <a:t> – </a:t>
            </a:r>
            <a:r>
              <a:rPr lang="en-US" altLang="en-US" b="1" dirty="0" err="1" smtClean="0"/>
              <a:t>sekundarna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učinovitost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sigurnosni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profil</a:t>
            </a:r>
            <a:r>
              <a:rPr lang="en-US" altLang="en-US" b="1" dirty="0" smtClean="0"/>
              <a:t> </a:t>
            </a:r>
            <a:r>
              <a:rPr lang="en-US" altLang="en-US" b="1" baseline="30000" dirty="0" smtClean="0"/>
              <a:t>1</a:t>
            </a:r>
            <a:endParaRPr lang="en-GB" b="1" baseline="30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98732" y="6486443"/>
            <a:ext cx="11044366" cy="30848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CI</a:t>
            </a:r>
            <a:r>
              <a:rPr lang="en-GB" dirty="0">
                <a:solidFill>
                  <a:schemeClr val="bg1"/>
                </a:solidFill>
              </a:rPr>
              <a:t>: confidence interval; GI: gastrointestinal; </a:t>
            </a:r>
            <a:r>
              <a:rPr lang="en-GB" dirty="0" smtClean="0">
                <a:solidFill>
                  <a:schemeClr val="bg1"/>
                </a:solidFill>
              </a:rPr>
              <a:t>NOAC: non-VKA </a:t>
            </a:r>
            <a:r>
              <a:rPr lang="en-GB" dirty="0">
                <a:solidFill>
                  <a:schemeClr val="bg1"/>
                </a:solidFill>
              </a:rPr>
              <a:t>oral </a:t>
            </a:r>
            <a:r>
              <a:rPr lang="en-GB" dirty="0" smtClean="0">
                <a:solidFill>
                  <a:schemeClr val="bg1"/>
                </a:solidFill>
              </a:rPr>
              <a:t>anticoagulant; RR: relative risk.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/>
              <a:t>1. </a:t>
            </a:r>
            <a:r>
              <a:rPr lang="en-GB" altLang="en-US" dirty="0"/>
              <a:t>Ruff </a:t>
            </a:r>
            <a:r>
              <a:rPr lang="en-GB" altLang="en-US" dirty="0" smtClean="0"/>
              <a:t>CT, et </a:t>
            </a:r>
            <a:r>
              <a:rPr lang="en-GB" altLang="en-US" dirty="0"/>
              <a:t>al. </a:t>
            </a:r>
            <a:r>
              <a:rPr lang="fr-FR" altLang="en-US" i="1" dirty="0" smtClean="0"/>
              <a:t>Lancet</a:t>
            </a:r>
            <a:r>
              <a:rPr lang="fr-FR" altLang="en-US" dirty="0" smtClean="0"/>
              <a:t> </a:t>
            </a:r>
            <a:r>
              <a:rPr lang="fr-FR" altLang="en-US" dirty="0"/>
              <a:t>2014;383:955</a:t>
            </a:r>
            <a:r>
              <a:rPr lang="en-US" altLang="en-US" dirty="0" smtClean="0"/>
              <a:t>–9</a:t>
            </a:r>
            <a:r>
              <a:rPr lang="fr-FR" altLang="en-US" dirty="0" smtClean="0"/>
              <a:t>62</a:t>
            </a:r>
            <a:r>
              <a:rPr lang="en-US" altLang="en-US" dirty="0"/>
              <a:t>.</a:t>
            </a:r>
            <a:endParaRPr lang="en-GB" altLang="en-US" dirty="0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9911634" y="5436502"/>
            <a:ext cx="2278783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da-DK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Reproduced from Ruff et al. 2014.</a:t>
            </a:r>
            <a:r>
              <a:rPr lang="da-DK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46" name="Text Placeholder 22"/>
          <p:cNvSpPr txBox="1">
            <a:spLocks/>
          </p:cNvSpPr>
          <p:nvPr/>
        </p:nvSpPr>
        <p:spPr bwMode="auto">
          <a:xfrm>
            <a:off x="81883" y="6280357"/>
            <a:ext cx="4490831" cy="32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27" tIns="41626" rIns="83227" bIns="41626" anchor="ctr"/>
          <a:lstStyle/>
          <a:p>
            <a:pPr indent="-415904" defTabSz="1109607" fontAlgn="base">
              <a:spcBef>
                <a:spcPct val="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050" dirty="0">
                <a:solidFill>
                  <a:schemeClr val="bg1"/>
                </a:solidFill>
                <a:cs typeface="Arial" pitchFamily="34" charset="0"/>
              </a:rPr>
              <a:t>Data are n, unless otherwise indicated.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34" y="6099678"/>
            <a:ext cx="7804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63448" y="117426"/>
            <a:ext cx="10049173" cy="104797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ARISTOTLE: </a:t>
            </a:r>
            <a:r>
              <a:rPr lang="en-US" altLang="en-US" sz="3200" dirty="0" err="1" smtClean="0"/>
              <a:t>Apiksaban</a:t>
            </a:r>
            <a:r>
              <a:rPr lang="en-US" altLang="en-US" sz="3200" dirty="0" smtClean="0"/>
              <a:t> je </a:t>
            </a:r>
            <a:r>
              <a:rPr lang="en-US" altLang="en-US" sz="3200" dirty="0" err="1" smtClean="0"/>
              <a:t>dokazao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superiornost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naspram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varfarina</a:t>
            </a:r>
            <a:r>
              <a:rPr lang="en-US" altLang="en-US" sz="3200" dirty="0" smtClean="0"/>
              <a:t> u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prevenciji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MU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ili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SE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1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ヒラギノ角ゴ Pro W3"/>
                <a:cs typeface="ヒラギノ角ゴ Pro W3"/>
              </a:rPr>
              <a:t>ARR</a:t>
            </a:r>
            <a:r>
              <a:rPr lang="en-GB" altLang="en-US" dirty="0">
                <a:latin typeface="Calibri" pitchFamily="34" charset="0"/>
                <a:ea typeface="ヒラギノ角ゴ Pro W3"/>
                <a:cs typeface="ヒラギノ角ゴ Pro W3"/>
              </a:rPr>
              <a:t>: absolute relative risk; CI: confidence interval; </a:t>
            </a:r>
            <a:r>
              <a:rPr lang="en-GB" altLang="en-US" dirty="0" smtClean="0">
                <a:latin typeface="Calibri" pitchFamily="34" charset="0"/>
                <a:ea typeface="ヒラギノ角ゴ Pro W3"/>
                <a:cs typeface="ヒラギノ角ゴ Pro W3"/>
              </a:rPr>
              <a:t>HR: hazard </a:t>
            </a:r>
            <a:r>
              <a:rPr lang="en-GB" altLang="en-US" dirty="0">
                <a:latin typeface="Calibri" pitchFamily="34" charset="0"/>
                <a:ea typeface="ヒラギノ角ゴ Pro W3"/>
                <a:cs typeface="ヒラギノ角ゴ Pro W3"/>
              </a:rPr>
              <a:t>ratio</a:t>
            </a:r>
            <a:r>
              <a:rPr lang="en-GB" altLang="en-US" dirty="0" smtClean="0">
                <a:latin typeface="Calibri" pitchFamily="34" charset="0"/>
                <a:ea typeface="ヒラギノ角ゴ Pro W3"/>
                <a:cs typeface="ヒラギノ角ゴ Pro W3"/>
              </a:rPr>
              <a:t>; RRR</a:t>
            </a:r>
            <a:r>
              <a:rPr lang="en-GB" altLang="en-US" dirty="0">
                <a:latin typeface="Calibri" pitchFamily="34" charset="0"/>
                <a:ea typeface="ヒラギノ角ゴ Pro W3"/>
                <a:cs typeface="ヒラギノ角ゴ Pro W3"/>
              </a:rPr>
              <a:t>: relative risk </a:t>
            </a:r>
            <a:r>
              <a:rPr lang="en-GB" altLang="en-US" dirty="0" smtClean="0">
                <a:latin typeface="Calibri" pitchFamily="34" charset="0"/>
                <a:ea typeface="ヒラギノ角ゴ Pro W3"/>
                <a:cs typeface="ヒラギノ角ゴ Pro W3"/>
              </a:rPr>
              <a:t>reduction; SE: systemic embolism. </a:t>
            </a:r>
            <a:endParaRPr lang="en-GB" altLang="en-US" dirty="0">
              <a:latin typeface="Calibri" pitchFamily="34" charset="0"/>
            </a:endParaRP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Granger </a:t>
            </a:r>
            <a:r>
              <a:rPr lang="en-US" dirty="0" smtClean="0"/>
              <a:t>CB, et </a:t>
            </a:r>
            <a:r>
              <a:rPr lang="en-US" dirty="0"/>
              <a:t>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</a:t>
            </a:r>
            <a:r>
              <a:rPr lang="en-US" i="1" dirty="0" smtClean="0"/>
              <a:t>Med </a:t>
            </a:r>
            <a:r>
              <a:rPr lang="en-US" dirty="0"/>
              <a:t>2011;365:981–992.</a:t>
            </a:r>
            <a:endParaRPr lang="en-GB" dirty="0"/>
          </a:p>
        </p:txBody>
      </p:sp>
      <p:sp>
        <p:nvSpPr>
          <p:cNvPr id="103485" name="Rectangle 17"/>
          <p:cNvSpPr>
            <a:spLocks noChangeArrowheads="1"/>
          </p:cNvSpPr>
          <p:nvPr/>
        </p:nvSpPr>
        <p:spPr bwMode="auto">
          <a:xfrm>
            <a:off x="7579852" y="2326105"/>
            <a:ext cx="1160936" cy="36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4" tIns="34166" rIns="68324" bIns="34166">
            <a:spAutoFit/>
          </a:bodyPr>
          <a:lstStyle/>
          <a:p>
            <a:pPr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is-IS" altLang="en-US" sz="2100" dirty="0">
                <a:solidFill>
                  <a:srgbClr val="F26938"/>
                </a:solidFill>
                <a:ea typeface="MS PGothic" pitchFamily="34" charset="-128"/>
                <a:cs typeface="Arial" pitchFamily="34" charset="0"/>
              </a:rPr>
              <a:t>Apixaban</a:t>
            </a:r>
            <a:endParaRPr lang="en-US" altLang="en-US" sz="2100" dirty="0">
              <a:solidFill>
                <a:srgbClr val="F26938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3486" name="Rectangle 18"/>
          <p:cNvSpPr>
            <a:spLocks noChangeArrowheads="1"/>
          </p:cNvSpPr>
          <p:nvPr/>
        </p:nvSpPr>
        <p:spPr bwMode="auto">
          <a:xfrm>
            <a:off x="7022368" y="1600052"/>
            <a:ext cx="1108278" cy="36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4" tIns="34166" rIns="68324" bIns="34166">
            <a:spAutoFit/>
          </a:bodyPr>
          <a:lstStyle/>
          <a:p>
            <a:pPr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is-IS" altLang="en-US" sz="2100" dirty="0">
                <a:solidFill>
                  <a:srgbClr val="2C6B9C"/>
                </a:solidFill>
                <a:ea typeface="MS PGothic" pitchFamily="34" charset="-128"/>
                <a:cs typeface="Arial" pitchFamily="34" charset="0"/>
              </a:rPr>
              <a:t>Warfarin</a:t>
            </a:r>
            <a:endParaRPr lang="en-US" altLang="en-US" sz="2100" dirty="0">
              <a:solidFill>
                <a:srgbClr val="2C6B9C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3" name="Groupe 37"/>
          <p:cNvGrpSpPr>
            <a:grpSpLocks/>
          </p:cNvGrpSpPr>
          <p:nvPr/>
        </p:nvGrpSpPr>
        <p:grpSpPr bwMode="auto">
          <a:xfrm>
            <a:off x="3409644" y="3504531"/>
            <a:ext cx="5823642" cy="327799"/>
            <a:chOff x="2068508" y="4805335"/>
            <a:chExt cx="5754687" cy="573023"/>
          </a:xfrm>
        </p:grpSpPr>
        <p:sp>
          <p:nvSpPr>
            <p:cNvPr id="103507" name="TextBox 8"/>
            <p:cNvSpPr txBox="1">
              <a:spLocks noChangeArrowheads="1"/>
            </p:cNvSpPr>
            <p:nvPr/>
          </p:nvSpPr>
          <p:spPr bwMode="auto">
            <a:xfrm>
              <a:off x="2068508" y="4805365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103508" name="TextBox 8"/>
            <p:cNvSpPr txBox="1">
              <a:spLocks noChangeArrowheads="1"/>
            </p:cNvSpPr>
            <p:nvPr/>
          </p:nvSpPr>
          <p:spPr bwMode="auto">
            <a:xfrm>
              <a:off x="3116258" y="4805361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6</a:t>
              </a:r>
            </a:p>
          </p:txBody>
        </p:sp>
        <p:sp>
          <p:nvSpPr>
            <p:cNvPr id="103509" name="TextBox 8"/>
            <p:cNvSpPr txBox="1">
              <a:spLocks noChangeArrowheads="1"/>
            </p:cNvSpPr>
            <p:nvPr/>
          </p:nvSpPr>
          <p:spPr bwMode="auto">
            <a:xfrm>
              <a:off x="4151307" y="4805354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12</a:t>
              </a:r>
            </a:p>
          </p:txBody>
        </p:sp>
        <p:sp>
          <p:nvSpPr>
            <p:cNvPr id="103510" name="TextBox 8"/>
            <p:cNvSpPr txBox="1">
              <a:spLocks noChangeArrowheads="1"/>
            </p:cNvSpPr>
            <p:nvPr/>
          </p:nvSpPr>
          <p:spPr bwMode="auto">
            <a:xfrm>
              <a:off x="5192708" y="4805347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18</a:t>
              </a:r>
            </a:p>
          </p:txBody>
        </p:sp>
        <p:sp>
          <p:nvSpPr>
            <p:cNvPr id="103511" name="TextBox 8"/>
            <p:cNvSpPr txBox="1">
              <a:spLocks noChangeArrowheads="1"/>
            </p:cNvSpPr>
            <p:nvPr/>
          </p:nvSpPr>
          <p:spPr bwMode="auto">
            <a:xfrm>
              <a:off x="6246808" y="4805344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24</a:t>
              </a:r>
            </a:p>
          </p:txBody>
        </p:sp>
        <p:sp>
          <p:nvSpPr>
            <p:cNvPr id="103512" name="TextBox 8"/>
            <p:cNvSpPr txBox="1">
              <a:spLocks noChangeArrowheads="1"/>
            </p:cNvSpPr>
            <p:nvPr/>
          </p:nvSpPr>
          <p:spPr bwMode="auto">
            <a:xfrm>
              <a:off x="7281858" y="4805335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30</a:t>
              </a:r>
            </a:p>
          </p:txBody>
        </p:sp>
      </p:grpSp>
      <p:grpSp>
        <p:nvGrpSpPr>
          <p:cNvPr id="4" name="Groupe 38"/>
          <p:cNvGrpSpPr>
            <a:grpSpLocks/>
          </p:cNvGrpSpPr>
          <p:nvPr/>
        </p:nvGrpSpPr>
        <p:grpSpPr bwMode="auto">
          <a:xfrm>
            <a:off x="3056447" y="1431095"/>
            <a:ext cx="545994" cy="2146835"/>
            <a:chOff x="1617658" y="1363663"/>
            <a:chExt cx="541337" cy="3747119"/>
          </a:xfrm>
        </p:grpSpPr>
        <p:sp>
          <p:nvSpPr>
            <p:cNvPr id="103502" name="TextBox 8"/>
            <p:cNvSpPr txBox="1">
              <a:spLocks noChangeArrowheads="1"/>
            </p:cNvSpPr>
            <p:nvPr/>
          </p:nvSpPr>
          <p:spPr bwMode="auto">
            <a:xfrm>
              <a:off x="1617658" y="4538666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103503" name="TextBox 8"/>
            <p:cNvSpPr txBox="1">
              <a:spLocks noChangeArrowheads="1"/>
            </p:cNvSpPr>
            <p:nvPr/>
          </p:nvSpPr>
          <p:spPr bwMode="auto">
            <a:xfrm>
              <a:off x="1617658" y="3776656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</a:t>
              </a:r>
            </a:p>
          </p:txBody>
        </p:sp>
        <p:sp>
          <p:nvSpPr>
            <p:cNvPr id="103504" name="TextBox 8"/>
            <p:cNvSpPr txBox="1">
              <a:spLocks noChangeArrowheads="1"/>
            </p:cNvSpPr>
            <p:nvPr/>
          </p:nvSpPr>
          <p:spPr bwMode="auto">
            <a:xfrm>
              <a:off x="1617658" y="2970215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</a:t>
              </a:r>
            </a:p>
          </p:txBody>
        </p:sp>
        <p:sp>
          <p:nvSpPr>
            <p:cNvPr id="103505" name="TextBox 8"/>
            <p:cNvSpPr txBox="1">
              <a:spLocks noChangeArrowheads="1"/>
            </p:cNvSpPr>
            <p:nvPr/>
          </p:nvSpPr>
          <p:spPr bwMode="auto">
            <a:xfrm>
              <a:off x="1617658" y="2144710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3</a:t>
              </a:r>
            </a:p>
          </p:txBody>
        </p:sp>
        <p:sp>
          <p:nvSpPr>
            <p:cNvPr id="103506" name="TextBox 8"/>
            <p:cNvSpPr txBox="1">
              <a:spLocks noChangeArrowheads="1"/>
            </p:cNvSpPr>
            <p:nvPr/>
          </p:nvSpPr>
          <p:spPr bwMode="auto">
            <a:xfrm>
              <a:off x="1617658" y="1363663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03496" name="Line 35"/>
          <p:cNvSpPr>
            <a:spLocks noChangeShapeType="1"/>
          </p:cNvSpPr>
          <p:nvPr/>
        </p:nvSpPr>
        <p:spPr bwMode="auto">
          <a:xfrm>
            <a:off x="3587311" y="2966899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03500" name="Freeform 39"/>
          <p:cNvSpPr>
            <a:spLocks/>
          </p:cNvSpPr>
          <p:nvPr/>
        </p:nvSpPr>
        <p:spPr bwMode="auto">
          <a:xfrm>
            <a:off x="3680282" y="2093802"/>
            <a:ext cx="5264597" cy="1326272"/>
          </a:xfrm>
          <a:custGeom>
            <a:avLst/>
            <a:gdLst>
              <a:gd name="T0" fmla="*/ 2147483647 w 3288"/>
              <a:gd name="T1" fmla="*/ 2147483647 h 1458"/>
              <a:gd name="T2" fmla="*/ 2147483647 w 3288"/>
              <a:gd name="T3" fmla="*/ 2147483647 h 1458"/>
              <a:gd name="T4" fmla="*/ 2147483647 w 3288"/>
              <a:gd name="T5" fmla="*/ 2147483647 h 1458"/>
              <a:gd name="T6" fmla="*/ 2147483647 w 3288"/>
              <a:gd name="T7" fmla="*/ 2147483647 h 1458"/>
              <a:gd name="T8" fmla="*/ 2147483647 w 3288"/>
              <a:gd name="T9" fmla="*/ 2147483647 h 1458"/>
              <a:gd name="T10" fmla="*/ 2147483647 w 3288"/>
              <a:gd name="T11" fmla="*/ 2147483647 h 1458"/>
              <a:gd name="T12" fmla="*/ 2147483647 w 3288"/>
              <a:gd name="T13" fmla="*/ 2147483647 h 1458"/>
              <a:gd name="T14" fmla="*/ 2147483647 w 3288"/>
              <a:gd name="T15" fmla="*/ 2147483647 h 1458"/>
              <a:gd name="T16" fmla="*/ 2147483647 w 3288"/>
              <a:gd name="T17" fmla="*/ 2147483647 h 1458"/>
              <a:gd name="T18" fmla="*/ 2147483647 w 3288"/>
              <a:gd name="T19" fmla="*/ 2147483647 h 1458"/>
              <a:gd name="T20" fmla="*/ 2147483647 w 3288"/>
              <a:gd name="T21" fmla="*/ 2147483647 h 1458"/>
              <a:gd name="T22" fmla="*/ 2147483647 w 3288"/>
              <a:gd name="T23" fmla="*/ 2147483647 h 1458"/>
              <a:gd name="T24" fmla="*/ 2147483647 w 3288"/>
              <a:gd name="T25" fmla="*/ 2147483647 h 1458"/>
              <a:gd name="T26" fmla="*/ 2147483647 w 3288"/>
              <a:gd name="T27" fmla="*/ 2147483647 h 1458"/>
              <a:gd name="T28" fmla="*/ 2147483647 w 3288"/>
              <a:gd name="T29" fmla="*/ 2147483647 h 1458"/>
              <a:gd name="T30" fmla="*/ 2147483647 w 3288"/>
              <a:gd name="T31" fmla="*/ 2147483647 h 1458"/>
              <a:gd name="T32" fmla="*/ 2147483647 w 3288"/>
              <a:gd name="T33" fmla="*/ 2147483647 h 1458"/>
              <a:gd name="T34" fmla="*/ 2147483647 w 3288"/>
              <a:gd name="T35" fmla="*/ 2147483647 h 1458"/>
              <a:gd name="T36" fmla="*/ 2147483647 w 3288"/>
              <a:gd name="T37" fmla="*/ 2147483647 h 1458"/>
              <a:gd name="T38" fmla="*/ 2147483647 w 3288"/>
              <a:gd name="T39" fmla="*/ 2147483647 h 1458"/>
              <a:gd name="T40" fmla="*/ 2147483647 w 3288"/>
              <a:gd name="T41" fmla="*/ 2147483647 h 1458"/>
              <a:gd name="T42" fmla="*/ 2147483647 w 3288"/>
              <a:gd name="T43" fmla="*/ 2147483647 h 1458"/>
              <a:gd name="T44" fmla="*/ 2147483647 w 3288"/>
              <a:gd name="T45" fmla="*/ 2147483647 h 1458"/>
              <a:gd name="T46" fmla="*/ 2147483647 w 3288"/>
              <a:gd name="T47" fmla="*/ 2147483647 h 1458"/>
              <a:gd name="T48" fmla="*/ 2147483647 w 3288"/>
              <a:gd name="T49" fmla="*/ 2147483647 h 1458"/>
              <a:gd name="T50" fmla="*/ 2147483647 w 3288"/>
              <a:gd name="T51" fmla="*/ 2147483647 h 1458"/>
              <a:gd name="T52" fmla="*/ 2147483647 w 3288"/>
              <a:gd name="T53" fmla="*/ 2147483647 h 1458"/>
              <a:gd name="T54" fmla="*/ 2147483647 w 3288"/>
              <a:gd name="T55" fmla="*/ 2147483647 h 1458"/>
              <a:gd name="T56" fmla="*/ 2147483647 w 3288"/>
              <a:gd name="T57" fmla="*/ 2147483647 h 1458"/>
              <a:gd name="T58" fmla="*/ 2147483647 w 3288"/>
              <a:gd name="T59" fmla="*/ 2147483647 h 1458"/>
              <a:gd name="T60" fmla="*/ 2147483647 w 3288"/>
              <a:gd name="T61" fmla="*/ 2147483647 h 1458"/>
              <a:gd name="T62" fmla="*/ 2147483647 w 3288"/>
              <a:gd name="T63" fmla="*/ 2147483647 h 1458"/>
              <a:gd name="T64" fmla="*/ 2147483647 w 3288"/>
              <a:gd name="T65" fmla="*/ 2147483647 h 1458"/>
              <a:gd name="T66" fmla="*/ 2147483647 w 3288"/>
              <a:gd name="T67" fmla="*/ 2147483647 h 1458"/>
              <a:gd name="T68" fmla="*/ 2147483647 w 3288"/>
              <a:gd name="T69" fmla="*/ 2147483647 h 1458"/>
              <a:gd name="T70" fmla="*/ 2147483647 w 3288"/>
              <a:gd name="T71" fmla="*/ 2147483647 h 1458"/>
              <a:gd name="T72" fmla="*/ 2147483647 w 3288"/>
              <a:gd name="T73" fmla="*/ 2147483647 h 1458"/>
              <a:gd name="T74" fmla="*/ 2147483647 w 3288"/>
              <a:gd name="T75" fmla="*/ 2147483647 h 1458"/>
              <a:gd name="T76" fmla="*/ 2147483647 w 3288"/>
              <a:gd name="T77" fmla="*/ 2147483647 h 1458"/>
              <a:gd name="T78" fmla="*/ 2147483647 w 3288"/>
              <a:gd name="T79" fmla="*/ 2147483647 h 1458"/>
              <a:gd name="T80" fmla="*/ 2147483647 w 3288"/>
              <a:gd name="T81" fmla="*/ 2147483647 h 1458"/>
              <a:gd name="T82" fmla="*/ 2147483647 w 3288"/>
              <a:gd name="T83" fmla="*/ 2147483647 h 1458"/>
              <a:gd name="T84" fmla="*/ 2147483647 w 3288"/>
              <a:gd name="T85" fmla="*/ 2147483647 h 1458"/>
              <a:gd name="T86" fmla="*/ 2147483647 w 3288"/>
              <a:gd name="T87" fmla="*/ 2147483647 h 1458"/>
              <a:gd name="T88" fmla="*/ 2147483647 w 3288"/>
              <a:gd name="T89" fmla="*/ 2147483647 h 1458"/>
              <a:gd name="T90" fmla="*/ 2147483647 w 3288"/>
              <a:gd name="T91" fmla="*/ 2147483647 h 1458"/>
              <a:gd name="T92" fmla="*/ 2147483647 w 3288"/>
              <a:gd name="T93" fmla="*/ 2147483647 h 1458"/>
              <a:gd name="T94" fmla="*/ 2147483647 w 3288"/>
              <a:gd name="T95" fmla="*/ 2147483647 h 1458"/>
              <a:gd name="T96" fmla="*/ 2147483647 w 3288"/>
              <a:gd name="T97" fmla="*/ 2147483647 h 1458"/>
              <a:gd name="T98" fmla="*/ 2147483647 w 3288"/>
              <a:gd name="T99" fmla="*/ 2147483647 h 1458"/>
              <a:gd name="T100" fmla="*/ 2147483647 w 3288"/>
              <a:gd name="T101" fmla="*/ 2147483647 h 14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88"/>
              <a:gd name="T154" fmla="*/ 0 h 1458"/>
              <a:gd name="T155" fmla="*/ 3288 w 3288"/>
              <a:gd name="T156" fmla="*/ 1458 h 14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88" h="1458">
                <a:moveTo>
                  <a:pt x="0" y="1458"/>
                </a:moveTo>
                <a:lnTo>
                  <a:pt x="24" y="1458"/>
                </a:lnTo>
                <a:lnTo>
                  <a:pt x="24" y="1449"/>
                </a:lnTo>
                <a:lnTo>
                  <a:pt x="47" y="1449"/>
                </a:lnTo>
                <a:lnTo>
                  <a:pt x="47" y="1429"/>
                </a:lnTo>
                <a:lnTo>
                  <a:pt x="78" y="1429"/>
                </a:lnTo>
                <a:lnTo>
                  <a:pt x="78" y="1402"/>
                </a:lnTo>
                <a:lnTo>
                  <a:pt x="115" y="1402"/>
                </a:lnTo>
                <a:lnTo>
                  <a:pt x="115" y="1386"/>
                </a:lnTo>
                <a:lnTo>
                  <a:pt x="146" y="1386"/>
                </a:lnTo>
                <a:lnTo>
                  <a:pt x="146" y="1365"/>
                </a:lnTo>
                <a:lnTo>
                  <a:pt x="189" y="1365"/>
                </a:lnTo>
                <a:lnTo>
                  <a:pt x="189" y="1344"/>
                </a:lnTo>
                <a:lnTo>
                  <a:pt x="216" y="1344"/>
                </a:lnTo>
                <a:lnTo>
                  <a:pt x="216" y="1320"/>
                </a:lnTo>
                <a:lnTo>
                  <a:pt x="237" y="1320"/>
                </a:lnTo>
                <a:lnTo>
                  <a:pt x="237" y="1301"/>
                </a:lnTo>
                <a:lnTo>
                  <a:pt x="255" y="1301"/>
                </a:lnTo>
                <a:lnTo>
                  <a:pt x="255" y="1281"/>
                </a:lnTo>
                <a:lnTo>
                  <a:pt x="270" y="1281"/>
                </a:lnTo>
                <a:lnTo>
                  <a:pt x="270" y="1264"/>
                </a:lnTo>
                <a:lnTo>
                  <a:pt x="294" y="1264"/>
                </a:lnTo>
                <a:lnTo>
                  <a:pt x="294" y="1252"/>
                </a:lnTo>
                <a:lnTo>
                  <a:pt x="333" y="1252"/>
                </a:lnTo>
                <a:lnTo>
                  <a:pt x="333" y="1225"/>
                </a:lnTo>
                <a:lnTo>
                  <a:pt x="366" y="1225"/>
                </a:lnTo>
                <a:lnTo>
                  <a:pt x="366" y="1206"/>
                </a:lnTo>
                <a:lnTo>
                  <a:pt x="395" y="1206"/>
                </a:lnTo>
                <a:lnTo>
                  <a:pt x="395" y="1188"/>
                </a:lnTo>
                <a:lnTo>
                  <a:pt x="424" y="1188"/>
                </a:lnTo>
                <a:lnTo>
                  <a:pt x="424" y="1165"/>
                </a:lnTo>
                <a:lnTo>
                  <a:pt x="453" y="1165"/>
                </a:lnTo>
                <a:lnTo>
                  <a:pt x="453" y="1141"/>
                </a:lnTo>
                <a:lnTo>
                  <a:pt x="478" y="1141"/>
                </a:lnTo>
                <a:lnTo>
                  <a:pt x="478" y="1122"/>
                </a:lnTo>
                <a:lnTo>
                  <a:pt x="513" y="1122"/>
                </a:lnTo>
                <a:lnTo>
                  <a:pt x="513" y="1104"/>
                </a:lnTo>
                <a:lnTo>
                  <a:pt x="587" y="1104"/>
                </a:lnTo>
                <a:lnTo>
                  <a:pt x="587" y="1077"/>
                </a:lnTo>
                <a:lnTo>
                  <a:pt x="655" y="1077"/>
                </a:lnTo>
                <a:lnTo>
                  <a:pt x="655" y="1052"/>
                </a:lnTo>
                <a:lnTo>
                  <a:pt x="727" y="1052"/>
                </a:lnTo>
                <a:lnTo>
                  <a:pt x="727" y="1029"/>
                </a:lnTo>
                <a:lnTo>
                  <a:pt x="773" y="1029"/>
                </a:lnTo>
                <a:lnTo>
                  <a:pt x="773" y="1007"/>
                </a:lnTo>
                <a:lnTo>
                  <a:pt x="814" y="1007"/>
                </a:lnTo>
                <a:lnTo>
                  <a:pt x="814" y="990"/>
                </a:lnTo>
                <a:lnTo>
                  <a:pt x="849" y="990"/>
                </a:lnTo>
                <a:lnTo>
                  <a:pt x="849" y="972"/>
                </a:lnTo>
                <a:lnTo>
                  <a:pt x="915" y="972"/>
                </a:lnTo>
                <a:lnTo>
                  <a:pt x="927" y="972"/>
                </a:lnTo>
                <a:lnTo>
                  <a:pt x="927" y="953"/>
                </a:lnTo>
                <a:lnTo>
                  <a:pt x="956" y="953"/>
                </a:lnTo>
                <a:lnTo>
                  <a:pt x="956" y="935"/>
                </a:lnTo>
                <a:lnTo>
                  <a:pt x="1041" y="935"/>
                </a:lnTo>
                <a:lnTo>
                  <a:pt x="1041" y="922"/>
                </a:lnTo>
                <a:lnTo>
                  <a:pt x="1100" y="922"/>
                </a:lnTo>
                <a:lnTo>
                  <a:pt x="1100" y="908"/>
                </a:lnTo>
                <a:lnTo>
                  <a:pt x="1113" y="908"/>
                </a:lnTo>
                <a:lnTo>
                  <a:pt x="1113" y="895"/>
                </a:lnTo>
                <a:lnTo>
                  <a:pt x="1136" y="895"/>
                </a:lnTo>
                <a:lnTo>
                  <a:pt x="1136" y="881"/>
                </a:lnTo>
                <a:lnTo>
                  <a:pt x="1158" y="881"/>
                </a:lnTo>
                <a:lnTo>
                  <a:pt x="1158" y="871"/>
                </a:lnTo>
                <a:lnTo>
                  <a:pt x="1181" y="871"/>
                </a:lnTo>
                <a:lnTo>
                  <a:pt x="1181" y="863"/>
                </a:lnTo>
                <a:lnTo>
                  <a:pt x="1218" y="863"/>
                </a:lnTo>
                <a:lnTo>
                  <a:pt x="1218" y="834"/>
                </a:lnTo>
                <a:lnTo>
                  <a:pt x="1251" y="834"/>
                </a:lnTo>
                <a:lnTo>
                  <a:pt x="1251" y="805"/>
                </a:lnTo>
                <a:lnTo>
                  <a:pt x="1282" y="805"/>
                </a:lnTo>
                <a:lnTo>
                  <a:pt x="1282" y="782"/>
                </a:lnTo>
                <a:lnTo>
                  <a:pt x="1321" y="782"/>
                </a:lnTo>
                <a:lnTo>
                  <a:pt x="1321" y="770"/>
                </a:lnTo>
                <a:lnTo>
                  <a:pt x="1333" y="770"/>
                </a:lnTo>
                <a:lnTo>
                  <a:pt x="1333" y="753"/>
                </a:lnTo>
                <a:lnTo>
                  <a:pt x="1381" y="753"/>
                </a:lnTo>
                <a:lnTo>
                  <a:pt x="1381" y="743"/>
                </a:lnTo>
                <a:lnTo>
                  <a:pt x="1428" y="743"/>
                </a:lnTo>
                <a:lnTo>
                  <a:pt x="1428" y="731"/>
                </a:lnTo>
                <a:lnTo>
                  <a:pt x="1459" y="731"/>
                </a:lnTo>
                <a:lnTo>
                  <a:pt x="1459" y="706"/>
                </a:lnTo>
                <a:lnTo>
                  <a:pt x="1525" y="706"/>
                </a:lnTo>
                <a:lnTo>
                  <a:pt x="1525" y="685"/>
                </a:lnTo>
                <a:lnTo>
                  <a:pt x="1566" y="685"/>
                </a:lnTo>
                <a:lnTo>
                  <a:pt x="1566" y="667"/>
                </a:lnTo>
                <a:lnTo>
                  <a:pt x="1632" y="667"/>
                </a:lnTo>
                <a:lnTo>
                  <a:pt x="1632" y="652"/>
                </a:lnTo>
                <a:lnTo>
                  <a:pt x="1659" y="652"/>
                </a:lnTo>
                <a:lnTo>
                  <a:pt x="1659" y="632"/>
                </a:lnTo>
                <a:lnTo>
                  <a:pt x="1707" y="632"/>
                </a:lnTo>
                <a:lnTo>
                  <a:pt x="1707" y="605"/>
                </a:lnTo>
                <a:lnTo>
                  <a:pt x="1746" y="605"/>
                </a:lnTo>
                <a:lnTo>
                  <a:pt x="1746" y="593"/>
                </a:lnTo>
                <a:lnTo>
                  <a:pt x="1789" y="593"/>
                </a:lnTo>
                <a:lnTo>
                  <a:pt x="1789" y="566"/>
                </a:lnTo>
                <a:lnTo>
                  <a:pt x="1898" y="566"/>
                </a:lnTo>
                <a:lnTo>
                  <a:pt x="1898" y="550"/>
                </a:lnTo>
                <a:lnTo>
                  <a:pt x="1973" y="550"/>
                </a:lnTo>
                <a:lnTo>
                  <a:pt x="1973" y="529"/>
                </a:lnTo>
                <a:lnTo>
                  <a:pt x="2005" y="529"/>
                </a:lnTo>
                <a:lnTo>
                  <a:pt x="2005" y="510"/>
                </a:lnTo>
                <a:lnTo>
                  <a:pt x="2020" y="510"/>
                </a:lnTo>
                <a:lnTo>
                  <a:pt x="2020" y="496"/>
                </a:lnTo>
                <a:lnTo>
                  <a:pt x="2039" y="496"/>
                </a:lnTo>
                <a:lnTo>
                  <a:pt x="2039" y="480"/>
                </a:lnTo>
                <a:lnTo>
                  <a:pt x="2059" y="480"/>
                </a:lnTo>
                <a:lnTo>
                  <a:pt x="2059" y="467"/>
                </a:lnTo>
                <a:lnTo>
                  <a:pt x="2080" y="467"/>
                </a:lnTo>
                <a:lnTo>
                  <a:pt x="2080" y="447"/>
                </a:lnTo>
                <a:lnTo>
                  <a:pt x="2131" y="447"/>
                </a:lnTo>
                <a:lnTo>
                  <a:pt x="2131" y="432"/>
                </a:lnTo>
                <a:lnTo>
                  <a:pt x="2166" y="432"/>
                </a:lnTo>
                <a:lnTo>
                  <a:pt x="2166" y="414"/>
                </a:lnTo>
                <a:lnTo>
                  <a:pt x="2208" y="414"/>
                </a:lnTo>
                <a:lnTo>
                  <a:pt x="2208" y="403"/>
                </a:lnTo>
                <a:lnTo>
                  <a:pt x="2249" y="403"/>
                </a:lnTo>
                <a:lnTo>
                  <a:pt x="2249" y="383"/>
                </a:lnTo>
                <a:lnTo>
                  <a:pt x="2271" y="383"/>
                </a:lnTo>
                <a:lnTo>
                  <a:pt x="2271" y="364"/>
                </a:lnTo>
                <a:lnTo>
                  <a:pt x="2307" y="364"/>
                </a:lnTo>
                <a:lnTo>
                  <a:pt x="2307" y="346"/>
                </a:lnTo>
                <a:lnTo>
                  <a:pt x="2340" y="346"/>
                </a:lnTo>
                <a:lnTo>
                  <a:pt x="2340" y="323"/>
                </a:lnTo>
                <a:lnTo>
                  <a:pt x="2395" y="323"/>
                </a:lnTo>
                <a:lnTo>
                  <a:pt x="2395" y="298"/>
                </a:lnTo>
                <a:lnTo>
                  <a:pt x="2426" y="298"/>
                </a:lnTo>
                <a:lnTo>
                  <a:pt x="2426" y="280"/>
                </a:lnTo>
                <a:lnTo>
                  <a:pt x="2455" y="280"/>
                </a:lnTo>
                <a:lnTo>
                  <a:pt x="2455" y="253"/>
                </a:lnTo>
                <a:lnTo>
                  <a:pt x="2484" y="253"/>
                </a:lnTo>
                <a:lnTo>
                  <a:pt x="2484" y="234"/>
                </a:lnTo>
                <a:lnTo>
                  <a:pt x="2506" y="234"/>
                </a:lnTo>
                <a:lnTo>
                  <a:pt x="2506" y="218"/>
                </a:lnTo>
                <a:lnTo>
                  <a:pt x="2554" y="218"/>
                </a:lnTo>
                <a:lnTo>
                  <a:pt x="2554" y="201"/>
                </a:lnTo>
                <a:lnTo>
                  <a:pt x="2581" y="201"/>
                </a:lnTo>
                <a:lnTo>
                  <a:pt x="2581" y="187"/>
                </a:lnTo>
                <a:lnTo>
                  <a:pt x="2665" y="187"/>
                </a:lnTo>
                <a:lnTo>
                  <a:pt x="2665" y="169"/>
                </a:lnTo>
                <a:lnTo>
                  <a:pt x="2729" y="169"/>
                </a:lnTo>
                <a:lnTo>
                  <a:pt x="2729" y="140"/>
                </a:lnTo>
                <a:lnTo>
                  <a:pt x="2828" y="140"/>
                </a:lnTo>
                <a:lnTo>
                  <a:pt x="2828" y="115"/>
                </a:lnTo>
                <a:lnTo>
                  <a:pt x="2855" y="115"/>
                </a:lnTo>
                <a:lnTo>
                  <a:pt x="2855" y="84"/>
                </a:lnTo>
                <a:lnTo>
                  <a:pt x="2904" y="84"/>
                </a:lnTo>
                <a:lnTo>
                  <a:pt x="2904" y="55"/>
                </a:lnTo>
                <a:lnTo>
                  <a:pt x="2929" y="55"/>
                </a:lnTo>
                <a:lnTo>
                  <a:pt x="2929" y="37"/>
                </a:lnTo>
                <a:lnTo>
                  <a:pt x="3036" y="37"/>
                </a:lnTo>
                <a:lnTo>
                  <a:pt x="3036" y="18"/>
                </a:lnTo>
                <a:lnTo>
                  <a:pt x="3108" y="18"/>
                </a:lnTo>
                <a:lnTo>
                  <a:pt x="3108" y="0"/>
                </a:lnTo>
                <a:lnTo>
                  <a:pt x="3288" y="0"/>
                </a:lnTo>
              </a:path>
            </a:pathLst>
          </a:custGeom>
          <a:noFill/>
          <a:ln w="28575">
            <a:solidFill>
              <a:srgbClr val="F26A38"/>
            </a:solidFill>
            <a:miter lim="800000"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03501" name="Freeform 40"/>
          <p:cNvSpPr>
            <a:spLocks/>
          </p:cNvSpPr>
          <p:nvPr/>
        </p:nvSpPr>
        <p:spPr bwMode="auto">
          <a:xfrm>
            <a:off x="3680282" y="1821796"/>
            <a:ext cx="5264597" cy="1598258"/>
          </a:xfrm>
          <a:custGeom>
            <a:avLst/>
            <a:gdLst>
              <a:gd name="T0" fmla="*/ 2147483647 w 3288"/>
              <a:gd name="T1" fmla="*/ 2147483647 h 1757"/>
              <a:gd name="T2" fmla="*/ 2147483647 w 3288"/>
              <a:gd name="T3" fmla="*/ 2147483647 h 1757"/>
              <a:gd name="T4" fmla="*/ 2147483647 w 3288"/>
              <a:gd name="T5" fmla="*/ 2147483647 h 1757"/>
              <a:gd name="T6" fmla="*/ 2147483647 w 3288"/>
              <a:gd name="T7" fmla="*/ 2147483647 h 1757"/>
              <a:gd name="T8" fmla="*/ 2147483647 w 3288"/>
              <a:gd name="T9" fmla="*/ 2147483647 h 1757"/>
              <a:gd name="T10" fmla="*/ 2147483647 w 3288"/>
              <a:gd name="T11" fmla="*/ 2147483647 h 1757"/>
              <a:gd name="T12" fmla="*/ 2147483647 w 3288"/>
              <a:gd name="T13" fmla="*/ 2147483647 h 1757"/>
              <a:gd name="T14" fmla="*/ 2147483647 w 3288"/>
              <a:gd name="T15" fmla="*/ 2147483647 h 1757"/>
              <a:gd name="T16" fmla="*/ 2147483647 w 3288"/>
              <a:gd name="T17" fmla="*/ 2147483647 h 1757"/>
              <a:gd name="T18" fmla="*/ 2147483647 w 3288"/>
              <a:gd name="T19" fmla="*/ 2147483647 h 1757"/>
              <a:gd name="T20" fmla="*/ 2147483647 w 3288"/>
              <a:gd name="T21" fmla="*/ 2147483647 h 1757"/>
              <a:gd name="T22" fmla="*/ 2147483647 w 3288"/>
              <a:gd name="T23" fmla="*/ 2147483647 h 1757"/>
              <a:gd name="T24" fmla="*/ 2147483647 w 3288"/>
              <a:gd name="T25" fmla="*/ 2147483647 h 1757"/>
              <a:gd name="T26" fmla="*/ 2147483647 w 3288"/>
              <a:gd name="T27" fmla="*/ 2147483647 h 1757"/>
              <a:gd name="T28" fmla="*/ 2147483647 w 3288"/>
              <a:gd name="T29" fmla="*/ 2147483647 h 1757"/>
              <a:gd name="T30" fmla="*/ 2147483647 w 3288"/>
              <a:gd name="T31" fmla="*/ 2147483647 h 1757"/>
              <a:gd name="T32" fmla="*/ 2147483647 w 3288"/>
              <a:gd name="T33" fmla="*/ 2147483647 h 1757"/>
              <a:gd name="T34" fmla="*/ 2147483647 w 3288"/>
              <a:gd name="T35" fmla="*/ 2147483647 h 1757"/>
              <a:gd name="T36" fmla="*/ 2147483647 w 3288"/>
              <a:gd name="T37" fmla="*/ 2147483647 h 1757"/>
              <a:gd name="T38" fmla="*/ 2147483647 w 3288"/>
              <a:gd name="T39" fmla="*/ 2147483647 h 1757"/>
              <a:gd name="T40" fmla="*/ 2147483647 w 3288"/>
              <a:gd name="T41" fmla="*/ 2147483647 h 1757"/>
              <a:gd name="T42" fmla="*/ 2147483647 w 3288"/>
              <a:gd name="T43" fmla="*/ 2147483647 h 1757"/>
              <a:gd name="T44" fmla="*/ 2147483647 w 3288"/>
              <a:gd name="T45" fmla="*/ 2147483647 h 1757"/>
              <a:gd name="T46" fmla="*/ 2147483647 w 3288"/>
              <a:gd name="T47" fmla="*/ 2147483647 h 1757"/>
              <a:gd name="T48" fmla="*/ 2147483647 w 3288"/>
              <a:gd name="T49" fmla="*/ 2147483647 h 1757"/>
              <a:gd name="T50" fmla="*/ 2147483647 w 3288"/>
              <a:gd name="T51" fmla="*/ 2147483647 h 1757"/>
              <a:gd name="T52" fmla="*/ 2147483647 w 3288"/>
              <a:gd name="T53" fmla="*/ 2147483647 h 1757"/>
              <a:gd name="T54" fmla="*/ 2147483647 w 3288"/>
              <a:gd name="T55" fmla="*/ 2147483647 h 1757"/>
              <a:gd name="T56" fmla="*/ 2147483647 w 3288"/>
              <a:gd name="T57" fmla="*/ 2147483647 h 1757"/>
              <a:gd name="T58" fmla="*/ 2147483647 w 3288"/>
              <a:gd name="T59" fmla="*/ 2147483647 h 1757"/>
              <a:gd name="T60" fmla="*/ 2147483647 w 3288"/>
              <a:gd name="T61" fmla="*/ 2147483647 h 1757"/>
              <a:gd name="T62" fmla="*/ 2147483647 w 3288"/>
              <a:gd name="T63" fmla="*/ 2147483647 h 1757"/>
              <a:gd name="T64" fmla="*/ 2147483647 w 3288"/>
              <a:gd name="T65" fmla="*/ 2147483647 h 1757"/>
              <a:gd name="T66" fmla="*/ 2147483647 w 3288"/>
              <a:gd name="T67" fmla="*/ 2147483647 h 1757"/>
              <a:gd name="T68" fmla="*/ 2147483647 w 3288"/>
              <a:gd name="T69" fmla="*/ 2147483647 h 1757"/>
              <a:gd name="T70" fmla="*/ 2147483647 w 3288"/>
              <a:gd name="T71" fmla="*/ 2147483647 h 1757"/>
              <a:gd name="T72" fmla="*/ 2147483647 w 3288"/>
              <a:gd name="T73" fmla="*/ 2147483647 h 1757"/>
              <a:gd name="T74" fmla="*/ 2147483647 w 3288"/>
              <a:gd name="T75" fmla="*/ 2147483647 h 1757"/>
              <a:gd name="T76" fmla="*/ 2147483647 w 3288"/>
              <a:gd name="T77" fmla="*/ 2147483647 h 1757"/>
              <a:gd name="T78" fmla="*/ 2147483647 w 3288"/>
              <a:gd name="T79" fmla="*/ 2147483647 h 1757"/>
              <a:gd name="T80" fmla="*/ 2147483647 w 3288"/>
              <a:gd name="T81" fmla="*/ 2147483647 h 1757"/>
              <a:gd name="T82" fmla="*/ 2147483647 w 3288"/>
              <a:gd name="T83" fmla="*/ 2147483647 h 1757"/>
              <a:gd name="T84" fmla="*/ 2147483647 w 3288"/>
              <a:gd name="T85" fmla="*/ 2147483647 h 1757"/>
              <a:gd name="T86" fmla="*/ 2147483647 w 3288"/>
              <a:gd name="T87" fmla="*/ 2147483647 h 1757"/>
              <a:gd name="T88" fmla="*/ 2147483647 w 3288"/>
              <a:gd name="T89" fmla="*/ 2147483647 h 1757"/>
              <a:gd name="T90" fmla="*/ 2147483647 w 3288"/>
              <a:gd name="T91" fmla="*/ 2147483647 h 1757"/>
              <a:gd name="T92" fmla="*/ 2147483647 w 3288"/>
              <a:gd name="T93" fmla="*/ 2147483647 h 1757"/>
              <a:gd name="T94" fmla="*/ 2147483647 w 3288"/>
              <a:gd name="T95" fmla="*/ 2147483647 h 1757"/>
              <a:gd name="T96" fmla="*/ 2147483647 w 3288"/>
              <a:gd name="T97" fmla="*/ 2147483647 h 1757"/>
              <a:gd name="T98" fmla="*/ 2147483647 w 3288"/>
              <a:gd name="T99" fmla="*/ 2147483647 h 1757"/>
              <a:gd name="T100" fmla="*/ 2147483647 w 3288"/>
              <a:gd name="T101" fmla="*/ 2147483647 h 1757"/>
              <a:gd name="T102" fmla="*/ 2147483647 w 3288"/>
              <a:gd name="T103" fmla="*/ 2147483647 h 1757"/>
              <a:gd name="T104" fmla="*/ 2147483647 w 3288"/>
              <a:gd name="T105" fmla="*/ 2147483647 h 1757"/>
              <a:gd name="T106" fmla="*/ 2147483647 w 3288"/>
              <a:gd name="T107" fmla="*/ 0 h 17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88"/>
              <a:gd name="T163" fmla="*/ 0 h 1757"/>
              <a:gd name="T164" fmla="*/ 3288 w 3288"/>
              <a:gd name="T165" fmla="*/ 1757 h 17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88" h="1757">
                <a:moveTo>
                  <a:pt x="0" y="1757"/>
                </a:moveTo>
                <a:lnTo>
                  <a:pt x="16" y="1757"/>
                </a:lnTo>
                <a:lnTo>
                  <a:pt x="16" y="1722"/>
                </a:lnTo>
                <a:lnTo>
                  <a:pt x="30" y="1722"/>
                </a:lnTo>
                <a:lnTo>
                  <a:pt x="30" y="1701"/>
                </a:lnTo>
                <a:lnTo>
                  <a:pt x="41" y="1701"/>
                </a:lnTo>
                <a:lnTo>
                  <a:pt x="41" y="1678"/>
                </a:lnTo>
                <a:lnTo>
                  <a:pt x="51" y="1678"/>
                </a:lnTo>
                <a:lnTo>
                  <a:pt x="51" y="1662"/>
                </a:lnTo>
                <a:lnTo>
                  <a:pt x="82" y="1662"/>
                </a:lnTo>
                <a:lnTo>
                  <a:pt x="82" y="1650"/>
                </a:lnTo>
                <a:lnTo>
                  <a:pt x="105" y="1650"/>
                </a:lnTo>
                <a:lnTo>
                  <a:pt x="105" y="1635"/>
                </a:lnTo>
                <a:lnTo>
                  <a:pt x="121" y="1635"/>
                </a:lnTo>
                <a:lnTo>
                  <a:pt x="121" y="1613"/>
                </a:lnTo>
                <a:lnTo>
                  <a:pt x="146" y="1613"/>
                </a:lnTo>
                <a:lnTo>
                  <a:pt x="146" y="1596"/>
                </a:lnTo>
                <a:lnTo>
                  <a:pt x="167" y="1596"/>
                </a:lnTo>
                <a:lnTo>
                  <a:pt x="167" y="1578"/>
                </a:lnTo>
                <a:lnTo>
                  <a:pt x="208" y="1578"/>
                </a:lnTo>
                <a:lnTo>
                  <a:pt x="208" y="1557"/>
                </a:lnTo>
                <a:lnTo>
                  <a:pt x="218" y="1557"/>
                </a:lnTo>
                <a:lnTo>
                  <a:pt x="218" y="1542"/>
                </a:lnTo>
                <a:lnTo>
                  <a:pt x="245" y="1542"/>
                </a:lnTo>
                <a:lnTo>
                  <a:pt x="245" y="1518"/>
                </a:lnTo>
                <a:lnTo>
                  <a:pt x="265" y="1518"/>
                </a:lnTo>
                <a:lnTo>
                  <a:pt x="265" y="1505"/>
                </a:lnTo>
                <a:lnTo>
                  <a:pt x="278" y="1505"/>
                </a:lnTo>
                <a:lnTo>
                  <a:pt x="278" y="1485"/>
                </a:lnTo>
                <a:lnTo>
                  <a:pt x="296" y="1485"/>
                </a:lnTo>
                <a:lnTo>
                  <a:pt x="296" y="1468"/>
                </a:lnTo>
                <a:lnTo>
                  <a:pt x="327" y="1468"/>
                </a:lnTo>
                <a:lnTo>
                  <a:pt x="327" y="1448"/>
                </a:lnTo>
                <a:lnTo>
                  <a:pt x="338" y="1448"/>
                </a:lnTo>
                <a:lnTo>
                  <a:pt x="338" y="1435"/>
                </a:lnTo>
                <a:lnTo>
                  <a:pt x="356" y="1435"/>
                </a:lnTo>
                <a:lnTo>
                  <a:pt x="356" y="1421"/>
                </a:lnTo>
                <a:lnTo>
                  <a:pt x="393" y="1421"/>
                </a:lnTo>
                <a:lnTo>
                  <a:pt x="393" y="1392"/>
                </a:lnTo>
                <a:lnTo>
                  <a:pt x="420" y="1392"/>
                </a:lnTo>
                <a:lnTo>
                  <a:pt x="420" y="1380"/>
                </a:lnTo>
                <a:lnTo>
                  <a:pt x="457" y="1380"/>
                </a:lnTo>
                <a:lnTo>
                  <a:pt x="457" y="1363"/>
                </a:lnTo>
                <a:lnTo>
                  <a:pt x="474" y="1363"/>
                </a:lnTo>
                <a:lnTo>
                  <a:pt x="474" y="1349"/>
                </a:lnTo>
                <a:lnTo>
                  <a:pt x="494" y="1349"/>
                </a:lnTo>
                <a:lnTo>
                  <a:pt x="494" y="1335"/>
                </a:lnTo>
                <a:lnTo>
                  <a:pt x="533" y="1335"/>
                </a:lnTo>
                <a:lnTo>
                  <a:pt x="533" y="1322"/>
                </a:lnTo>
                <a:lnTo>
                  <a:pt x="542" y="1322"/>
                </a:lnTo>
                <a:lnTo>
                  <a:pt x="542" y="1297"/>
                </a:lnTo>
                <a:lnTo>
                  <a:pt x="558" y="1297"/>
                </a:lnTo>
                <a:lnTo>
                  <a:pt x="558" y="1281"/>
                </a:lnTo>
                <a:lnTo>
                  <a:pt x="597" y="1281"/>
                </a:lnTo>
                <a:lnTo>
                  <a:pt x="597" y="1256"/>
                </a:lnTo>
                <a:lnTo>
                  <a:pt x="604" y="1256"/>
                </a:lnTo>
                <a:lnTo>
                  <a:pt x="604" y="1240"/>
                </a:lnTo>
                <a:lnTo>
                  <a:pt x="657" y="1240"/>
                </a:lnTo>
                <a:lnTo>
                  <a:pt x="657" y="1223"/>
                </a:lnTo>
                <a:lnTo>
                  <a:pt x="674" y="1223"/>
                </a:lnTo>
                <a:lnTo>
                  <a:pt x="674" y="1205"/>
                </a:lnTo>
                <a:lnTo>
                  <a:pt x="688" y="1205"/>
                </a:lnTo>
                <a:lnTo>
                  <a:pt x="688" y="1194"/>
                </a:lnTo>
                <a:lnTo>
                  <a:pt x="729" y="1194"/>
                </a:lnTo>
                <a:lnTo>
                  <a:pt x="729" y="1182"/>
                </a:lnTo>
                <a:lnTo>
                  <a:pt x="742" y="1182"/>
                </a:lnTo>
                <a:lnTo>
                  <a:pt x="742" y="1159"/>
                </a:lnTo>
                <a:lnTo>
                  <a:pt x="791" y="1159"/>
                </a:lnTo>
                <a:lnTo>
                  <a:pt x="791" y="1145"/>
                </a:lnTo>
                <a:lnTo>
                  <a:pt x="814" y="1145"/>
                </a:lnTo>
                <a:lnTo>
                  <a:pt x="814" y="1135"/>
                </a:lnTo>
                <a:lnTo>
                  <a:pt x="834" y="1135"/>
                </a:lnTo>
                <a:lnTo>
                  <a:pt x="834" y="1122"/>
                </a:lnTo>
                <a:lnTo>
                  <a:pt x="834" y="1106"/>
                </a:lnTo>
                <a:lnTo>
                  <a:pt x="853" y="1106"/>
                </a:lnTo>
                <a:lnTo>
                  <a:pt x="853" y="1089"/>
                </a:lnTo>
                <a:lnTo>
                  <a:pt x="868" y="1089"/>
                </a:lnTo>
                <a:lnTo>
                  <a:pt x="868" y="1069"/>
                </a:lnTo>
                <a:lnTo>
                  <a:pt x="888" y="1069"/>
                </a:lnTo>
                <a:lnTo>
                  <a:pt x="888" y="1057"/>
                </a:lnTo>
                <a:lnTo>
                  <a:pt x="907" y="1057"/>
                </a:lnTo>
                <a:lnTo>
                  <a:pt x="907" y="1034"/>
                </a:lnTo>
                <a:lnTo>
                  <a:pt x="940" y="1034"/>
                </a:lnTo>
                <a:lnTo>
                  <a:pt x="940" y="1013"/>
                </a:lnTo>
                <a:lnTo>
                  <a:pt x="956" y="1013"/>
                </a:lnTo>
                <a:lnTo>
                  <a:pt x="956" y="1005"/>
                </a:lnTo>
                <a:lnTo>
                  <a:pt x="1008" y="1005"/>
                </a:lnTo>
                <a:lnTo>
                  <a:pt x="1008" y="984"/>
                </a:lnTo>
                <a:lnTo>
                  <a:pt x="1014" y="984"/>
                </a:lnTo>
                <a:lnTo>
                  <a:pt x="1014" y="962"/>
                </a:lnTo>
                <a:lnTo>
                  <a:pt x="1067" y="962"/>
                </a:lnTo>
                <a:lnTo>
                  <a:pt x="1067" y="954"/>
                </a:lnTo>
                <a:lnTo>
                  <a:pt x="1098" y="954"/>
                </a:lnTo>
                <a:lnTo>
                  <a:pt x="1098" y="943"/>
                </a:lnTo>
                <a:lnTo>
                  <a:pt x="1117" y="943"/>
                </a:lnTo>
                <a:lnTo>
                  <a:pt x="1117" y="937"/>
                </a:lnTo>
                <a:lnTo>
                  <a:pt x="1148" y="937"/>
                </a:lnTo>
                <a:lnTo>
                  <a:pt x="1148" y="923"/>
                </a:lnTo>
                <a:lnTo>
                  <a:pt x="1160" y="923"/>
                </a:lnTo>
                <a:lnTo>
                  <a:pt x="1160" y="892"/>
                </a:lnTo>
                <a:lnTo>
                  <a:pt x="1228" y="892"/>
                </a:lnTo>
                <a:lnTo>
                  <a:pt x="1228" y="871"/>
                </a:lnTo>
                <a:lnTo>
                  <a:pt x="1245" y="871"/>
                </a:lnTo>
                <a:lnTo>
                  <a:pt x="1245" y="853"/>
                </a:lnTo>
                <a:lnTo>
                  <a:pt x="1265" y="853"/>
                </a:lnTo>
                <a:lnTo>
                  <a:pt x="1265" y="838"/>
                </a:lnTo>
                <a:lnTo>
                  <a:pt x="1284" y="838"/>
                </a:lnTo>
                <a:lnTo>
                  <a:pt x="1284" y="824"/>
                </a:lnTo>
                <a:lnTo>
                  <a:pt x="1303" y="824"/>
                </a:lnTo>
                <a:lnTo>
                  <a:pt x="1303" y="795"/>
                </a:lnTo>
                <a:lnTo>
                  <a:pt x="1317" y="795"/>
                </a:lnTo>
                <a:lnTo>
                  <a:pt x="1317" y="779"/>
                </a:lnTo>
                <a:lnTo>
                  <a:pt x="1352" y="779"/>
                </a:lnTo>
                <a:lnTo>
                  <a:pt x="1352" y="768"/>
                </a:lnTo>
                <a:lnTo>
                  <a:pt x="1369" y="768"/>
                </a:lnTo>
                <a:lnTo>
                  <a:pt x="1369" y="752"/>
                </a:lnTo>
                <a:lnTo>
                  <a:pt x="1393" y="752"/>
                </a:lnTo>
                <a:lnTo>
                  <a:pt x="1393" y="743"/>
                </a:lnTo>
                <a:lnTo>
                  <a:pt x="1410" y="743"/>
                </a:lnTo>
                <a:lnTo>
                  <a:pt x="1410" y="725"/>
                </a:lnTo>
                <a:lnTo>
                  <a:pt x="1478" y="725"/>
                </a:lnTo>
                <a:lnTo>
                  <a:pt x="1478" y="713"/>
                </a:lnTo>
                <a:lnTo>
                  <a:pt x="1500" y="713"/>
                </a:lnTo>
                <a:lnTo>
                  <a:pt x="1500" y="704"/>
                </a:lnTo>
                <a:lnTo>
                  <a:pt x="1513" y="704"/>
                </a:lnTo>
                <a:lnTo>
                  <a:pt x="1513" y="686"/>
                </a:lnTo>
                <a:lnTo>
                  <a:pt x="1546" y="686"/>
                </a:lnTo>
                <a:lnTo>
                  <a:pt x="1546" y="673"/>
                </a:lnTo>
                <a:lnTo>
                  <a:pt x="1554" y="673"/>
                </a:lnTo>
                <a:lnTo>
                  <a:pt x="1554" y="661"/>
                </a:lnTo>
                <a:lnTo>
                  <a:pt x="1571" y="661"/>
                </a:lnTo>
                <a:lnTo>
                  <a:pt x="1571" y="643"/>
                </a:lnTo>
                <a:lnTo>
                  <a:pt x="1597" y="643"/>
                </a:lnTo>
                <a:lnTo>
                  <a:pt x="1597" y="628"/>
                </a:lnTo>
                <a:lnTo>
                  <a:pt x="1632" y="628"/>
                </a:lnTo>
                <a:lnTo>
                  <a:pt x="1632" y="612"/>
                </a:lnTo>
                <a:lnTo>
                  <a:pt x="1645" y="612"/>
                </a:lnTo>
                <a:lnTo>
                  <a:pt x="1645" y="593"/>
                </a:lnTo>
                <a:lnTo>
                  <a:pt x="1655" y="593"/>
                </a:lnTo>
                <a:lnTo>
                  <a:pt x="1655" y="575"/>
                </a:lnTo>
                <a:lnTo>
                  <a:pt x="1738" y="575"/>
                </a:lnTo>
                <a:lnTo>
                  <a:pt x="1738" y="558"/>
                </a:lnTo>
                <a:lnTo>
                  <a:pt x="1785" y="558"/>
                </a:lnTo>
                <a:lnTo>
                  <a:pt x="1785" y="544"/>
                </a:lnTo>
                <a:lnTo>
                  <a:pt x="1797" y="544"/>
                </a:lnTo>
                <a:lnTo>
                  <a:pt x="1797" y="529"/>
                </a:lnTo>
                <a:lnTo>
                  <a:pt x="1818" y="529"/>
                </a:lnTo>
                <a:lnTo>
                  <a:pt x="1818" y="509"/>
                </a:lnTo>
                <a:lnTo>
                  <a:pt x="1834" y="509"/>
                </a:lnTo>
                <a:lnTo>
                  <a:pt x="1834" y="490"/>
                </a:lnTo>
                <a:lnTo>
                  <a:pt x="1896" y="490"/>
                </a:lnTo>
                <a:lnTo>
                  <a:pt x="1896" y="470"/>
                </a:lnTo>
                <a:lnTo>
                  <a:pt x="1923" y="470"/>
                </a:lnTo>
                <a:lnTo>
                  <a:pt x="1923" y="457"/>
                </a:lnTo>
                <a:lnTo>
                  <a:pt x="2024" y="457"/>
                </a:lnTo>
                <a:lnTo>
                  <a:pt x="2024" y="443"/>
                </a:lnTo>
                <a:lnTo>
                  <a:pt x="2047" y="443"/>
                </a:lnTo>
                <a:lnTo>
                  <a:pt x="2047" y="424"/>
                </a:lnTo>
                <a:lnTo>
                  <a:pt x="2067" y="424"/>
                </a:lnTo>
                <a:lnTo>
                  <a:pt x="2067" y="416"/>
                </a:lnTo>
                <a:lnTo>
                  <a:pt x="2127" y="416"/>
                </a:lnTo>
                <a:lnTo>
                  <a:pt x="2127" y="398"/>
                </a:lnTo>
                <a:lnTo>
                  <a:pt x="2173" y="398"/>
                </a:lnTo>
                <a:lnTo>
                  <a:pt x="2173" y="387"/>
                </a:lnTo>
                <a:lnTo>
                  <a:pt x="2232" y="387"/>
                </a:lnTo>
                <a:lnTo>
                  <a:pt x="2232" y="375"/>
                </a:lnTo>
                <a:lnTo>
                  <a:pt x="2255" y="375"/>
                </a:lnTo>
                <a:lnTo>
                  <a:pt x="2255" y="352"/>
                </a:lnTo>
                <a:lnTo>
                  <a:pt x="2271" y="352"/>
                </a:lnTo>
                <a:lnTo>
                  <a:pt x="2271" y="336"/>
                </a:lnTo>
                <a:lnTo>
                  <a:pt x="2329" y="336"/>
                </a:lnTo>
                <a:lnTo>
                  <a:pt x="2329" y="321"/>
                </a:lnTo>
                <a:lnTo>
                  <a:pt x="2362" y="321"/>
                </a:lnTo>
                <a:lnTo>
                  <a:pt x="2362" y="303"/>
                </a:lnTo>
                <a:lnTo>
                  <a:pt x="2379" y="303"/>
                </a:lnTo>
                <a:lnTo>
                  <a:pt x="2379" y="282"/>
                </a:lnTo>
                <a:lnTo>
                  <a:pt x="2403" y="282"/>
                </a:lnTo>
                <a:lnTo>
                  <a:pt x="2403" y="266"/>
                </a:lnTo>
                <a:lnTo>
                  <a:pt x="2432" y="266"/>
                </a:lnTo>
                <a:lnTo>
                  <a:pt x="2432" y="253"/>
                </a:lnTo>
                <a:lnTo>
                  <a:pt x="2525" y="253"/>
                </a:lnTo>
                <a:lnTo>
                  <a:pt x="2525" y="231"/>
                </a:lnTo>
                <a:lnTo>
                  <a:pt x="2564" y="231"/>
                </a:lnTo>
                <a:lnTo>
                  <a:pt x="2564" y="220"/>
                </a:lnTo>
                <a:lnTo>
                  <a:pt x="2603" y="220"/>
                </a:lnTo>
                <a:lnTo>
                  <a:pt x="2603" y="204"/>
                </a:lnTo>
                <a:lnTo>
                  <a:pt x="2655" y="204"/>
                </a:lnTo>
                <a:lnTo>
                  <a:pt x="2655" y="188"/>
                </a:lnTo>
                <a:lnTo>
                  <a:pt x="2667" y="188"/>
                </a:lnTo>
                <a:lnTo>
                  <a:pt x="2667" y="173"/>
                </a:lnTo>
                <a:lnTo>
                  <a:pt x="2723" y="173"/>
                </a:lnTo>
                <a:lnTo>
                  <a:pt x="2723" y="165"/>
                </a:lnTo>
                <a:lnTo>
                  <a:pt x="2758" y="165"/>
                </a:lnTo>
                <a:lnTo>
                  <a:pt x="2758" y="155"/>
                </a:lnTo>
                <a:lnTo>
                  <a:pt x="2775" y="155"/>
                </a:lnTo>
                <a:lnTo>
                  <a:pt x="2775" y="142"/>
                </a:lnTo>
                <a:lnTo>
                  <a:pt x="2793" y="142"/>
                </a:lnTo>
                <a:lnTo>
                  <a:pt x="2793" y="130"/>
                </a:lnTo>
                <a:lnTo>
                  <a:pt x="2834" y="130"/>
                </a:lnTo>
                <a:lnTo>
                  <a:pt x="2834" y="113"/>
                </a:lnTo>
                <a:lnTo>
                  <a:pt x="2849" y="113"/>
                </a:lnTo>
                <a:lnTo>
                  <a:pt x="2849" y="95"/>
                </a:lnTo>
                <a:lnTo>
                  <a:pt x="2890" y="95"/>
                </a:lnTo>
                <a:lnTo>
                  <a:pt x="2890" y="74"/>
                </a:lnTo>
                <a:lnTo>
                  <a:pt x="2898" y="74"/>
                </a:lnTo>
                <a:lnTo>
                  <a:pt x="2898" y="64"/>
                </a:lnTo>
                <a:lnTo>
                  <a:pt x="3040" y="64"/>
                </a:lnTo>
                <a:lnTo>
                  <a:pt x="3040" y="52"/>
                </a:lnTo>
                <a:lnTo>
                  <a:pt x="3051" y="52"/>
                </a:lnTo>
                <a:lnTo>
                  <a:pt x="3051" y="41"/>
                </a:lnTo>
                <a:lnTo>
                  <a:pt x="3162" y="41"/>
                </a:lnTo>
                <a:lnTo>
                  <a:pt x="3162" y="29"/>
                </a:lnTo>
                <a:lnTo>
                  <a:pt x="3174" y="29"/>
                </a:lnTo>
                <a:lnTo>
                  <a:pt x="3174" y="17"/>
                </a:lnTo>
                <a:lnTo>
                  <a:pt x="3263" y="17"/>
                </a:lnTo>
                <a:lnTo>
                  <a:pt x="3263" y="0"/>
                </a:lnTo>
                <a:lnTo>
                  <a:pt x="3288" y="0"/>
                </a:lnTo>
              </a:path>
            </a:pathLst>
          </a:cu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9286916" y="2075671"/>
            <a:ext cx="2707136" cy="1560391"/>
          </a:xfrm>
          <a:prstGeom prst="roundRect">
            <a:avLst>
              <a:gd name="adj" fmla="val 8023"/>
            </a:avLst>
          </a:prstGeom>
          <a:solidFill>
            <a:srgbClr val="F26A38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prstClr val="white"/>
                </a:solidFill>
                <a:effectLst/>
              </a:rPr>
              <a:t>RRR 21%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prstClr val="white"/>
                </a:solidFill>
                <a:effectLst/>
              </a:rPr>
              <a:t>ARR 0.33%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prstClr val="white"/>
                </a:solidFill>
                <a:effectLst/>
              </a:rPr>
              <a:t>HR=0.79 (95% CI: 0.66–0.95) </a:t>
            </a:r>
            <a:br>
              <a:rPr lang="en-US" i="0" dirty="0">
                <a:solidFill>
                  <a:prstClr val="white"/>
                </a:solidFill>
                <a:effectLst/>
              </a:rPr>
            </a:br>
            <a:r>
              <a:rPr lang="en-US" dirty="0">
                <a:solidFill>
                  <a:prstClr val="white"/>
                </a:solidFill>
                <a:effectLst/>
              </a:rPr>
              <a:t>P</a:t>
            </a:r>
            <a:r>
              <a:rPr lang="en-US" i="0" dirty="0">
                <a:solidFill>
                  <a:prstClr val="white"/>
                </a:solidFill>
                <a:effectLst/>
              </a:rPr>
              <a:t>&lt;0.001 for non-inferiority</a:t>
            </a:r>
            <a:br>
              <a:rPr lang="en-US" i="0" dirty="0">
                <a:solidFill>
                  <a:prstClr val="white"/>
                </a:solidFill>
                <a:effectLst/>
              </a:rPr>
            </a:br>
            <a:r>
              <a:rPr lang="en-US" dirty="0">
                <a:solidFill>
                  <a:prstClr val="white"/>
                </a:solidFill>
                <a:effectLst/>
              </a:rPr>
              <a:t>P</a:t>
            </a:r>
            <a:r>
              <a:rPr lang="en-US" i="0" dirty="0">
                <a:solidFill>
                  <a:prstClr val="white"/>
                </a:solidFill>
                <a:effectLst/>
              </a:rPr>
              <a:t>=0.01 for superiority </a:t>
            </a:r>
          </a:p>
        </p:txBody>
      </p:sp>
      <p:sp>
        <p:nvSpPr>
          <p:cNvPr id="103455" name="TextBox 8"/>
          <p:cNvSpPr txBox="1">
            <a:spLocks noChangeArrowheads="1"/>
          </p:cNvSpPr>
          <p:nvPr/>
        </p:nvSpPr>
        <p:spPr bwMode="auto">
          <a:xfrm rot="16200000">
            <a:off x="300940" y="2674441"/>
            <a:ext cx="2442359" cy="3090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324" tIns="34166" rIns="68324" bIns="34166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Patients with event (%)</a:t>
            </a:r>
          </a:p>
        </p:txBody>
      </p:sp>
      <p:sp>
        <p:nvSpPr>
          <p:cNvPr id="103479" name="TextBox 8"/>
          <p:cNvSpPr txBox="1">
            <a:spLocks noChangeArrowheads="1"/>
          </p:cNvSpPr>
          <p:nvPr/>
        </p:nvSpPr>
        <p:spPr bwMode="auto">
          <a:xfrm>
            <a:off x="2022701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103480" name="TextBox 8"/>
          <p:cNvSpPr txBox="1">
            <a:spLocks noChangeArrowheads="1"/>
          </p:cNvSpPr>
          <p:nvPr/>
        </p:nvSpPr>
        <p:spPr bwMode="auto">
          <a:xfrm>
            <a:off x="3419610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6</a:t>
            </a:r>
          </a:p>
        </p:txBody>
      </p:sp>
      <p:sp>
        <p:nvSpPr>
          <p:cNvPr id="103481" name="TextBox 8"/>
          <p:cNvSpPr txBox="1">
            <a:spLocks noChangeArrowheads="1"/>
          </p:cNvSpPr>
          <p:nvPr/>
        </p:nvSpPr>
        <p:spPr bwMode="auto">
          <a:xfrm>
            <a:off x="4799592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12</a:t>
            </a:r>
          </a:p>
        </p:txBody>
      </p:sp>
      <p:sp>
        <p:nvSpPr>
          <p:cNvPr id="103482" name="TextBox 8"/>
          <p:cNvSpPr txBox="1">
            <a:spLocks noChangeArrowheads="1"/>
          </p:cNvSpPr>
          <p:nvPr/>
        </p:nvSpPr>
        <p:spPr bwMode="auto">
          <a:xfrm>
            <a:off x="6188035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18</a:t>
            </a:r>
          </a:p>
        </p:txBody>
      </p:sp>
      <p:sp>
        <p:nvSpPr>
          <p:cNvPr id="103483" name="TextBox 8"/>
          <p:cNvSpPr txBox="1">
            <a:spLocks noChangeArrowheads="1"/>
          </p:cNvSpPr>
          <p:nvPr/>
        </p:nvSpPr>
        <p:spPr bwMode="auto">
          <a:xfrm>
            <a:off x="7593392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24</a:t>
            </a:r>
          </a:p>
        </p:txBody>
      </p:sp>
      <p:sp>
        <p:nvSpPr>
          <p:cNvPr id="103484" name="TextBox 8"/>
          <p:cNvSpPr txBox="1">
            <a:spLocks noChangeArrowheads="1"/>
          </p:cNvSpPr>
          <p:nvPr/>
        </p:nvSpPr>
        <p:spPr bwMode="auto">
          <a:xfrm>
            <a:off x="8973391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30</a:t>
            </a:r>
          </a:p>
        </p:txBody>
      </p:sp>
      <p:grpSp>
        <p:nvGrpSpPr>
          <p:cNvPr id="7" name="Groupe 38"/>
          <p:cNvGrpSpPr>
            <a:grpSpLocks/>
          </p:cNvGrpSpPr>
          <p:nvPr/>
        </p:nvGrpSpPr>
        <p:grpSpPr bwMode="auto">
          <a:xfrm>
            <a:off x="1583916" y="1446480"/>
            <a:ext cx="721737" cy="2761598"/>
            <a:chOff x="1622421" y="1347091"/>
            <a:chExt cx="541337" cy="3602604"/>
          </a:xfrm>
        </p:grpSpPr>
        <p:sp>
          <p:nvSpPr>
            <p:cNvPr id="103473" name="TextBox 8"/>
            <p:cNvSpPr txBox="1">
              <a:spLocks noChangeArrowheads="1"/>
            </p:cNvSpPr>
            <p:nvPr/>
          </p:nvSpPr>
          <p:spPr bwMode="auto">
            <a:xfrm>
              <a:off x="1622421" y="4522092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103474" name="TextBox 8"/>
            <p:cNvSpPr txBox="1">
              <a:spLocks noChangeArrowheads="1"/>
            </p:cNvSpPr>
            <p:nvPr/>
          </p:nvSpPr>
          <p:spPr bwMode="auto">
            <a:xfrm>
              <a:off x="1622421" y="3883931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20</a:t>
              </a:r>
            </a:p>
          </p:txBody>
        </p:sp>
        <p:sp>
          <p:nvSpPr>
            <p:cNvPr id="103475" name="TextBox 8"/>
            <p:cNvSpPr txBox="1">
              <a:spLocks noChangeArrowheads="1"/>
            </p:cNvSpPr>
            <p:nvPr/>
          </p:nvSpPr>
          <p:spPr bwMode="auto">
            <a:xfrm>
              <a:off x="1622421" y="3277539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40</a:t>
              </a:r>
            </a:p>
          </p:txBody>
        </p:sp>
        <p:sp>
          <p:nvSpPr>
            <p:cNvPr id="103476" name="TextBox 8"/>
            <p:cNvSpPr txBox="1">
              <a:spLocks noChangeArrowheads="1"/>
            </p:cNvSpPr>
            <p:nvPr/>
          </p:nvSpPr>
          <p:spPr bwMode="auto">
            <a:xfrm>
              <a:off x="1622421" y="1956668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80</a:t>
              </a:r>
            </a:p>
          </p:txBody>
        </p:sp>
        <p:sp>
          <p:nvSpPr>
            <p:cNvPr id="103477" name="TextBox 8"/>
            <p:cNvSpPr txBox="1">
              <a:spLocks noChangeArrowheads="1"/>
            </p:cNvSpPr>
            <p:nvPr/>
          </p:nvSpPr>
          <p:spPr bwMode="auto">
            <a:xfrm>
              <a:off x="1622421" y="1347091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100</a:t>
              </a:r>
            </a:p>
          </p:txBody>
        </p:sp>
        <p:sp>
          <p:nvSpPr>
            <p:cNvPr id="103478" name="TextBox 8"/>
            <p:cNvSpPr txBox="1">
              <a:spLocks noChangeArrowheads="1"/>
            </p:cNvSpPr>
            <p:nvPr/>
          </p:nvSpPr>
          <p:spPr bwMode="auto">
            <a:xfrm>
              <a:off x="1622421" y="2563062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60</a:t>
              </a:r>
            </a:p>
          </p:txBody>
        </p:sp>
      </p:grpSp>
      <p:sp>
        <p:nvSpPr>
          <p:cNvPr id="103459" name="Line 28"/>
          <p:cNvSpPr>
            <a:spLocks noChangeShapeType="1"/>
          </p:cNvSpPr>
          <p:nvPr/>
        </p:nvSpPr>
        <p:spPr bwMode="auto">
          <a:xfrm>
            <a:off x="2374020" y="1600070"/>
            <a:ext cx="0" cy="2450086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2387847" y="3944196"/>
            <a:ext cx="6946970" cy="86632"/>
          </a:xfrm>
          <a:prstGeom prst="line">
            <a:avLst/>
          </a:prstGeom>
          <a:ln w="28575">
            <a:solidFill>
              <a:srgbClr val="2C6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 rot="10800000" flipV="1">
            <a:off x="2387849" y="3996420"/>
            <a:ext cx="6941038" cy="40348"/>
          </a:xfrm>
          <a:prstGeom prst="line">
            <a:avLst/>
          </a:prstGeom>
          <a:ln w="28575">
            <a:solidFill>
              <a:srgbClr val="F2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65" name="Line 34"/>
          <p:cNvSpPr>
            <a:spLocks noChangeShapeType="1"/>
          </p:cNvSpPr>
          <p:nvPr/>
        </p:nvSpPr>
        <p:spPr bwMode="auto">
          <a:xfrm>
            <a:off x="2362382" y="4053742"/>
            <a:ext cx="697925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03495" name="Line 34"/>
          <p:cNvSpPr>
            <a:spLocks noChangeShapeType="1"/>
          </p:cNvSpPr>
          <p:nvPr/>
        </p:nvSpPr>
        <p:spPr bwMode="auto">
          <a:xfrm>
            <a:off x="3679350" y="3427328"/>
            <a:ext cx="528131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3587311" y="3427328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>
            <a:off x="3587311" y="2506471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3587311" y="2046042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>
            <a:off x="3587311" y="1585614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 rot="16200000" flipV="1">
            <a:off x="3638574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03489" name="Line 28"/>
          <p:cNvSpPr>
            <a:spLocks noChangeShapeType="1"/>
          </p:cNvSpPr>
          <p:nvPr/>
        </p:nvSpPr>
        <p:spPr bwMode="auto">
          <a:xfrm>
            <a:off x="3680281" y="1577478"/>
            <a:ext cx="0" cy="184987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 rot="16200000" flipV="1">
            <a:off x="4692257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rot="16200000" flipV="1">
            <a:off x="5745923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 rot="16200000" flipV="1">
            <a:off x="6799591" y="3474040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 rot="16200000" flipV="1">
            <a:off x="7853256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6" name="Line 35"/>
          <p:cNvSpPr>
            <a:spLocks noChangeShapeType="1"/>
          </p:cNvSpPr>
          <p:nvPr/>
        </p:nvSpPr>
        <p:spPr bwMode="auto">
          <a:xfrm rot="16200000" flipV="1">
            <a:off x="8906919" y="3474040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 flipH="1">
            <a:off x="2287344" y="4052515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 rot="16200000" flipV="1">
            <a:off x="2328333" y="4096844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 flipH="1">
            <a:off x="2287344" y="3563568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0" name="Line 35"/>
          <p:cNvSpPr>
            <a:spLocks noChangeShapeType="1"/>
          </p:cNvSpPr>
          <p:nvPr/>
        </p:nvSpPr>
        <p:spPr bwMode="auto">
          <a:xfrm flipH="1">
            <a:off x="2287344" y="3074620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H="1">
            <a:off x="2287344" y="2585672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H="1">
            <a:off x="2287344" y="2096724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 flipH="1">
            <a:off x="2287344" y="1607775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 rot="16200000" flipV="1">
            <a:off x="3720128" y="4096846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 rot="16200000" flipV="1">
            <a:off x="5111921" y="4096846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6" name="Line 35"/>
          <p:cNvSpPr>
            <a:spLocks noChangeShapeType="1"/>
          </p:cNvSpPr>
          <p:nvPr/>
        </p:nvSpPr>
        <p:spPr bwMode="auto">
          <a:xfrm rot="16200000" flipV="1">
            <a:off x="6503713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7" name="Line 35"/>
          <p:cNvSpPr>
            <a:spLocks noChangeShapeType="1"/>
          </p:cNvSpPr>
          <p:nvPr/>
        </p:nvSpPr>
        <p:spPr bwMode="auto">
          <a:xfrm rot="16200000" flipV="1">
            <a:off x="7895508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rot="16200000" flipV="1">
            <a:off x="9287307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9" name="TextBox 8"/>
          <p:cNvSpPr txBox="1">
            <a:spLocks noChangeArrowheads="1"/>
          </p:cNvSpPr>
          <p:nvPr/>
        </p:nvSpPr>
        <p:spPr bwMode="auto">
          <a:xfrm>
            <a:off x="4158993" y="4416281"/>
            <a:ext cx="3367400" cy="30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324" tIns="34166" rIns="68324" bIns="34166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Months</a:t>
            </a:r>
          </a:p>
        </p:txBody>
      </p:sp>
      <p:graphicFrame>
        <p:nvGraphicFramePr>
          <p:cNvPr id="100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67939"/>
              </p:ext>
            </p:extLst>
          </p:nvPr>
        </p:nvGraphicFramePr>
        <p:xfrm>
          <a:off x="515876" y="4566618"/>
          <a:ext cx="9416829" cy="12524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3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9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1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6903">
                <a:tc gridSpan="2">
                  <a:txBody>
                    <a:bodyPr/>
                    <a:lstStyle/>
                    <a:p>
                      <a:pPr>
                        <a:tabLst>
                          <a:tab pos="1600200" algn="ctr"/>
                          <a:tab pos="2630488" algn="ctr"/>
                          <a:tab pos="3605213" algn="ctr"/>
                          <a:tab pos="4567238" algn="ctr"/>
                          <a:tab pos="5541963" algn="ctr"/>
                          <a:tab pos="6516688" algn="ctr"/>
                        </a:tabLst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Number </a:t>
                      </a:r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at risk</a:t>
                      </a:r>
                    </a:p>
                  </a:txBody>
                  <a:tcPr marL="121904" marR="1219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Apixaban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9,120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8,726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8,440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6,051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3,464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1,754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Warfarin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9,081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8,620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8,301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5,972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3,405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1,768</a:t>
                      </a: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7319342" y="5626615"/>
            <a:ext cx="4456926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Reproduced from Granger et al. 2011.</a:t>
            </a:r>
            <a:r>
              <a:rPr lang="en-GB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3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42"/>
          <p:cNvSpPr>
            <a:spLocks/>
          </p:cNvSpPr>
          <p:nvPr/>
        </p:nvSpPr>
        <p:spPr bwMode="auto">
          <a:xfrm>
            <a:off x="3674419" y="2299774"/>
            <a:ext cx="5278188" cy="1117739"/>
          </a:xfrm>
          <a:custGeom>
            <a:avLst/>
            <a:gdLst>
              <a:gd name="T0" fmla="*/ 2147483647 w 3320"/>
              <a:gd name="T1" fmla="*/ 2147483647 h 1237"/>
              <a:gd name="T2" fmla="*/ 2147483647 w 3320"/>
              <a:gd name="T3" fmla="*/ 2147483647 h 1237"/>
              <a:gd name="T4" fmla="*/ 2147483647 w 3320"/>
              <a:gd name="T5" fmla="*/ 2147483647 h 1237"/>
              <a:gd name="T6" fmla="*/ 2147483647 w 3320"/>
              <a:gd name="T7" fmla="*/ 2147483647 h 1237"/>
              <a:gd name="T8" fmla="*/ 2147483647 w 3320"/>
              <a:gd name="T9" fmla="*/ 2147483647 h 1237"/>
              <a:gd name="T10" fmla="*/ 2147483647 w 3320"/>
              <a:gd name="T11" fmla="*/ 2147483647 h 1237"/>
              <a:gd name="T12" fmla="*/ 2147483647 w 3320"/>
              <a:gd name="T13" fmla="*/ 2147483647 h 1237"/>
              <a:gd name="T14" fmla="*/ 2147483647 w 3320"/>
              <a:gd name="T15" fmla="*/ 2147483647 h 1237"/>
              <a:gd name="T16" fmla="*/ 2147483647 w 3320"/>
              <a:gd name="T17" fmla="*/ 2147483647 h 1237"/>
              <a:gd name="T18" fmla="*/ 2147483647 w 3320"/>
              <a:gd name="T19" fmla="*/ 2147483647 h 1237"/>
              <a:gd name="T20" fmla="*/ 2147483647 w 3320"/>
              <a:gd name="T21" fmla="*/ 2147483647 h 1237"/>
              <a:gd name="T22" fmla="*/ 2147483647 w 3320"/>
              <a:gd name="T23" fmla="*/ 2147483647 h 1237"/>
              <a:gd name="T24" fmla="*/ 2147483647 w 3320"/>
              <a:gd name="T25" fmla="*/ 2147483647 h 1237"/>
              <a:gd name="T26" fmla="*/ 2147483647 w 3320"/>
              <a:gd name="T27" fmla="*/ 2147483647 h 1237"/>
              <a:gd name="T28" fmla="*/ 2147483647 w 3320"/>
              <a:gd name="T29" fmla="*/ 2147483647 h 1237"/>
              <a:gd name="T30" fmla="*/ 2147483647 w 3320"/>
              <a:gd name="T31" fmla="*/ 2147483647 h 1237"/>
              <a:gd name="T32" fmla="*/ 2147483647 w 3320"/>
              <a:gd name="T33" fmla="*/ 2147483647 h 1237"/>
              <a:gd name="T34" fmla="*/ 2147483647 w 3320"/>
              <a:gd name="T35" fmla="*/ 2147483647 h 1237"/>
              <a:gd name="T36" fmla="*/ 2147483647 w 3320"/>
              <a:gd name="T37" fmla="*/ 2147483647 h 1237"/>
              <a:gd name="T38" fmla="*/ 2147483647 w 3320"/>
              <a:gd name="T39" fmla="*/ 2147483647 h 1237"/>
              <a:gd name="T40" fmla="*/ 2147483647 w 3320"/>
              <a:gd name="T41" fmla="*/ 2147483647 h 1237"/>
              <a:gd name="T42" fmla="*/ 2147483647 w 3320"/>
              <a:gd name="T43" fmla="*/ 2147483647 h 1237"/>
              <a:gd name="T44" fmla="*/ 2147483647 w 3320"/>
              <a:gd name="T45" fmla="*/ 2147483647 h 1237"/>
              <a:gd name="T46" fmla="*/ 2147483647 w 3320"/>
              <a:gd name="T47" fmla="*/ 2147483647 h 1237"/>
              <a:gd name="T48" fmla="*/ 2147483647 w 3320"/>
              <a:gd name="T49" fmla="*/ 2147483647 h 1237"/>
              <a:gd name="T50" fmla="*/ 2147483647 w 3320"/>
              <a:gd name="T51" fmla="*/ 2147483647 h 1237"/>
              <a:gd name="T52" fmla="*/ 2147483647 w 3320"/>
              <a:gd name="T53" fmla="*/ 2147483647 h 1237"/>
              <a:gd name="T54" fmla="*/ 2147483647 w 3320"/>
              <a:gd name="T55" fmla="*/ 2147483647 h 1237"/>
              <a:gd name="T56" fmla="*/ 2147483647 w 3320"/>
              <a:gd name="T57" fmla="*/ 2147483647 h 1237"/>
              <a:gd name="T58" fmla="*/ 2147483647 w 3320"/>
              <a:gd name="T59" fmla="*/ 2147483647 h 1237"/>
              <a:gd name="T60" fmla="*/ 2147483647 w 3320"/>
              <a:gd name="T61" fmla="*/ 2147483647 h 1237"/>
              <a:gd name="T62" fmla="*/ 2147483647 w 3320"/>
              <a:gd name="T63" fmla="*/ 2147483647 h 1237"/>
              <a:gd name="T64" fmla="*/ 2147483647 w 3320"/>
              <a:gd name="T65" fmla="*/ 2147483647 h 1237"/>
              <a:gd name="T66" fmla="*/ 2147483647 w 3320"/>
              <a:gd name="T67" fmla="*/ 2147483647 h 1237"/>
              <a:gd name="T68" fmla="*/ 2147483647 w 3320"/>
              <a:gd name="T69" fmla="*/ 2147483647 h 1237"/>
              <a:gd name="T70" fmla="*/ 2147483647 w 3320"/>
              <a:gd name="T71" fmla="*/ 2147483647 h 1237"/>
              <a:gd name="T72" fmla="*/ 2147483647 w 3320"/>
              <a:gd name="T73" fmla="*/ 2147483647 h 1237"/>
              <a:gd name="T74" fmla="*/ 2147483647 w 3320"/>
              <a:gd name="T75" fmla="*/ 2147483647 h 1237"/>
              <a:gd name="T76" fmla="*/ 2147483647 w 3320"/>
              <a:gd name="T77" fmla="*/ 2147483647 h 1237"/>
              <a:gd name="T78" fmla="*/ 2147483647 w 3320"/>
              <a:gd name="T79" fmla="*/ 2147483647 h 1237"/>
              <a:gd name="T80" fmla="*/ 2147483647 w 3320"/>
              <a:gd name="T81" fmla="*/ 2147483647 h 1237"/>
              <a:gd name="T82" fmla="*/ 2147483647 w 3320"/>
              <a:gd name="T83" fmla="*/ 2147483647 h 1237"/>
              <a:gd name="T84" fmla="*/ 2147483647 w 3320"/>
              <a:gd name="T85" fmla="*/ 2147483647 h 1237"/>
              <a:gd name="T86" fmla="*/ 2147483647 w 3320"/>
              <a:gd name="T87" fmla="*/ 2147483647 h 1237"/>
              <a:gd name="T88" fmla="*/ 2147483647 w 3320"/>
              <a:gd name="T89" fmla="*/ 0 h 123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320"/>
              <a:gd name="T136" fmla="*/ 0 h 1237"/>
              <a:gd name="T137" fmla="*/ 3320 w 3320"/>
              <a:gd name="T138" fmla="*/ 1237 h 1237"/>
              <a:gd name="connsiteX0" fmla="*/ 0 w 10000"/>
              <a:gd name="connsiteY0" fmla="*/ 10000 h 10000"/>
              <a:gd name="connsiteX1" fmla="*/ 42 w 10000"/>
              <a:gd name="connsiteY1" fmla="*/ 10000 h 10000"/>
              <a:gd name="connsiteX2" fmla="*/ 42 w 10000"/>
              <a:gd name="connsiteY2" fmla="*/ 9863 h 10000"/>
              <a:gd name="connsiteX3" fmla="*/ 81 w 10000"/>
              <a:gd name="connsiteY3" fmla="*/ 9863 h 10000"/>
              <a:gd name="connsiteX4" fmla="*/ 81 w 10000"/>
              <a:gd name="connsiteY4" fmla="*/ 9782 h 10000"/>
              <a:gd name="connsiteX5" fmla="*/ 154 w 10000"/>
              <a:gd name="connsiteY5" fmla="*/ 9782 h 10000"/>
              <a:gd name="connsiteX6" fmla="*/ 289 w 10000"/>
              <a:gd name="connsiteY6" fmla="*/ 9782 h 10000"/>
              <a:gd name="connsiteX7" fmla="*/ 289 w 10000"/>
              <a:gd name="connsiteY7" fmla="*/ 9652 h 10000"/>
              <a:gd name="connsiteX8" fmla="*/ 383 w 10000"/>
              <a:gd name="connsiteY8" fmla="*/ 9652 h 10000"/>
              <a:gd name="connsiteX9" fmla="*/ 383 w 10000"/>
              <a:gd name="connsiteY9" fmla="*/ 9531 h 10000"/>
              <a:gd name="connsiteX10" fmla="*/ 440 w 10000"/>
              <a:gd name="connsiteY10" fmla="*/ 9531 h 10000"/>
              <a:gd name="connsiteX11" fmla="*/ 440 w 10000"/>
              <a:gd name="connsiteY11" fmla="*/ 9418 h 10000"/>
              <a:gd name="connsiteX12" fmla="*/ 560 w 10000"/>
              <a:gd name="connsiteY12" fmla="*/ 9418 h 10000"/>
              <a:gd name="connsiteX13" fmla="*/ 560 w 10000"/>
              <a:gd name="connsiteY13" fmla="*/ 9248 h 10000"/>
              <a:gd name="connsiteX14" fmla="*/ 623 w 10000"/>
              <a:gd name="connsiteY14" fmla="*/ 9248 h 10000"/>
              <a:gd name="connsiteX15" fmla="*/ 623 w 10000"/>
              <a:gd name="connsiteY15" fmla="*/ 9216 h 10000"/>
              <a:gd name="connsiteX16" fmla="*/ 623 w 10000"/>
              <a:gd name="connsiteY16" fmla="*/ 9086 h 10000"/>
              <a:gd name="connsiteX17" fmla="*/ 729 w 10000"/>
              <a:gd name="connsiteY17" fmla="*/ 9086 h 10000"/>
              <a:gd name="connsiteX18" fmla="*/ 729 w 10000"/>
              <a:gd name="connsiteY18" fmla="*/ 8925 h 10000"/>
              <a:gd name="connsiteX19" fmla="*/ 789 w 10000"/>
              <a:gd name="connsiteY19" fmla="*/ 8925 h 10000"/>
              <a:gd name="connsiteX20" fmla="*/ 789 w 10000"/>
              <a:gd name="connsiteY20" fmla="*/ 8820 h 10000"/>
              <a:gd name="connsiteX21" fmla="*/ 870 w 10000"/>
              <a:gd name="connsiteY21" fmla="*/ 8820 h 10000"/>
              <a:gd name="connsiteX22" fmla="*/ 870 w 10000"/>
              <a:gd name="connsiteY22" fmla="*/ 8755 h 10000"/>
              <a:gd name="connsiteX23" fmla="*/ 994 w 10000"/>
              <a:gd name="connsiteY23" fmla="*/ 8755 h 10000"/>
              <a:gd name="connsiteX24" fmla="*/ 994 w 10000"/>
              <a:gd name="connsiteY24" fmla="*/ 8642 h 10000"/>
              <a:gd name="connsiteX25" fmla="*/ 1081 w 10000"/>
              <a:gd name="connsiteY25" fmla="*/ 8642 h 10000"/>
              <a:gd name="connsiteX26" fmla="*/ 1081 w 10000"/>
              <a:gd name="connsiteY26" fmla="*/ 8488 h 10000"/>
              <a:gd name="connsiteX27" fmla="*/ 1166 w 10000"/>
              <a:gd name="connsiteY27" fmla="*/ 8488 h 10000"/>
              <a:gd name="connsiteX28" fmla="*/ 1166 w 10000"/>
              <a:gd name="connsiteY28" fmla="*/ 8327 h 10000"/>
              <a:gd name="connsiteX29" fmla="*/ 1271 w 10000"/>
              <a:gd name="connsiteY29" fmla="*/ 8327 h 10000"/>
              <a:gd name="connsiteX30" fmla="*/ 1271 w 10000"/>
              <a:gd name="connsiteY30" fmla="*/ 8165 h 10000"/>
              <a:gd name="connsiteX31" fmla="*/ 1383 w 10000"/>
              <a:gd name="connsiteY31" fmla="*/ 8165 h 10000"/>
              <a:gd name="connsiteX32" fmla="*/ 1470 w 10000"/>
              <a:gd name="connsiteY32" fmla="*/ 8165 h 10000"/>
              <a:gd name="connsiteX33" fmla="*/ 1470 w 10000"/>
              <a:gd name="connsiteY33" fmla="*/ 7963 h 10000"/>
              <a:gd name="connsiteX34" fmla="*/ 1554 w 10000"/>
              <a:gd name="connsiteY34" fmla="*/ 7963 h 10000"/>
              <a:gd name="connsiteX35" fmla="*/ 1554 w 10000"/>
              <a:gd name="connsiteY35" fmla="*/ 7850 h 10000"/>
              <a:gd name="connsiteX36" fmla="*/ 1666 w 10000"/>
              <a:gd name="connsiteY36" fmla="*/ 7850 h 10000"/>
              <a:gd name="connsiteX37" fmla="*/ 1666 w 10000"/>
              <a:gd name="connsiteY37" fmla="*/ 7696 h 10000"/>
              <a:gd name="connsiteX38" fmla="*/ 1889 w 10000"/>
              <a:gd name="connsiteY38" fmla="*/ 7696 h 10000"/>
              <a:gd name="connsiteX39" fmla="*/ 1889 w 10000"/>
              <a:gd name="connsiteY39" fmla="*/ 7599 h 10000"/>
              <a:gd name="connsiteX40" fmla="*/ 2042 w 10000"/>
              <a:gd name="connsiteY40" fmla="*/ 7599 h 10000"/>
              <a:gd name="connsiteX41" fmla="*/ 2042 w 10000"/>
              <a:gd name="connsiteY41" fmla="*/ 7373 h 10000"/>
              <a:gd name="connsiteX42" fmla="*/ 2130 w 10000"/>
              <a:gd name="connsiteY42" fmla="*/ 7373 h 10000"/>
              <a:gd name="connsiteX43" fmla="*/ 2130 w 10000"/>
              <a:gd name="connsiteY43" fmla="*/ 7219 h 10000"/>
              <a:gd name="connsiteX44" fmla="*/ 2232 w 10000"/>
              <a:gd name="connsiteY44" fmla="*/ 7219 h 10000"/>
              <a:gd name="connsiteX45" fmla="*/ 2232 w 10000"/>
              <a:gd name="connsiteY45" fmla="*/ 7090 h 10000"/>
              <a:gd name="connsiteX46" fmla="*/ 2370 w 10000"/>
              <a:gd name="connsiteY46" fmla="*/ 7090 h 10000"/>
              <a:gd name="connsiteX47" fmla="*/ 2370 w 10000"/>
              <a:gd name="connsiteY47" fmla="*/ 6968 h 10000"/>
              <a:gd name="connsiteX48" fmla="*/ 2512 w 10000"/>
              <a:gd name="connsiteY48" fmla="*/ 6968 h 10000"/>
              <a:gd name="connsiteX49" fmla="*/ 2512 w 10000"/>
              <a:gd name="connsiteY49" fmla="*/ 6839 h 10000"/>
              <a:gd name="connsiteX50" fmla="*/ 2648 w 10000"/>
              <a:gd name="connsiteY50" fmla="*/ 6839 h 10000"/>
              <a:gd name="connsiteX51" fmla="*/ 2648 w 10000"/>
              <a:gd name="connsiteY51" fmla="*/ 6758 h 10000"/>
              <a:gd name="connsiteX52" fmla="*/ 2720 w 10000"/>
              <a:gd name="connsiteY52" fmla="*/ 6758 h 10000"/>
              <a:gd name="connsiteX53" fmla="*/ 2720 w 10000"/>
              <a:gd name="connsiteY53" fmla="*/ 6645 h 10000"/>
              <a:gd name="connsiteX54" fmla="*/ 2807 w 10000"/>
              <a:gd name="connsiteY54" fmla="*/ 6645 h 10000"/>
              <a:gd name="connsiteX55" fmla="*/ 2807 w 10000"/>
              <a:gd name="connsiteY55" fmla="*/ 6524 h 10000"/>
              <a:gd name="connsiteX56" fmla="*/ 2943 w 10000"/>
              <a:gd name="connsiteY56" fmla="*/ 6524 h 10000"/>
              <a:gd name="connsiteX57" fmla="*/ 2943 w 10000"/>
              <a:gd name="connsiteY57" fmla="*/ 6346 h 10000"/>
              <a:gd name="connsiteX58" fmla="*/ 3142 w 10000"/>
              <a:gd name="connsiteY58" fmla="*/ 6346 h 10000"/>
              <a:gd name="connsiteX59" fmla="*/ 3142 w 10000"/>
              <a:gd name="connsiteY59" fmla="*/ 6209 h 10000"/>
              <a:gd name="connsiteX60" fmla="*/ 3256 w 10000"/>
              <a:gd name="connsiteY60" fmla="*/ 6209 h 10000"/>
              <a:gd name="connsiteX61" fmla="*/ 3256 w 10000"/>
              <a:gd name="connsiteY61" fmla="*/ 6095 h 10000"/>
              <a:gd name="connsiteX62" fmla="*/ 3443 w 10000"/>
              <a:gd name="connsiteY62" fmla="*/ 6095 h 10000"/>
              <a:gd name="connsiteX63" fmla="*/ 3443 w 10000"/>
              <a:gd name="connsiteY63" fmla="*/ 5918 h 10000"/>
              <a:gd name="connsiteX64" fmla="*/ 3633 w 10000"/>
              <a:gd name="connsiteY64" fmla="*/ 5918 h 10000"/>
              <a:gd name="connsiteX65" fmla="*/ 3633 w 10000"/>
              <a:gd name="connsiteY65" fmla="*/ 5845 h 10000"/>
              <a:gd name="connsiteX66" fmla="*/ 3696 w 10000"/>
              <a:gd name="connsiteY66" fmla="*/ 5845 h 10000"/>
              <a:gd name="connsiteX67" fmla="*/ 3696 w 10000"/>
              <a:gd name="connsiteY67" fmla="*/ 5715 h 10000"/>
              <a:gd name="connsiteX68" fmla="*/ 3849 w 10000"/>
              <a:gd name="connsiteY68" fmla="*/ 5715 h 10000"/>
              <a:gd name="connsiteX69" fmla="*/ 3849 w 10000"/>
              <a:gd name="connsiteY69" fmla="*/ 5538 h 10000"/>
              <a:gd name="connsiteX70" fmla="*/ 3979 w 10000"/>
              <a:gd name="connsiteY70" fmla="*/ 5538 h 10000"/>
              <a:gd name="connsiteX71" fmla="*/ 3979 w 10000"/>
              <a:gd name="connsiteY71" fmla="*/ 5368 h 10000"/>
              <a:gd name="connsiteX72" fmla="*/ 4102 w 10000"/>
              <a:gd name="connsiteY72" fmla="*/ 5368 h 10000"/>
              <a:gd name="connsiteX73" fmla="*/ 4102 w 10000"/>
              <a:gd name="connsiteY73" fmla="*/ 5125 h 10000"/>
              <a:gd name="connsiteX74" fmla="*/ 4208 w 10000"/>
              <a:gd name="connsiteY74" fmla="*/ 5125 h 10000"/>
              <a:gd name="connsiteX75" fmla="*/ 4208 w 10000"/>
              <a:gd name="connsiteY75" fmla="*/ 4972 h 10000"/>
              <a:gd name="connsiteX76" fmla="*/ 4307 w 10000"/>
              <a:gd name="connsiteY76" fmla="*/ 4972 h 10000"/>
              <a:gd name="connsiteX77" fmla="*/ 4307 w 10000"/>
              <a:gd name="connsiteY77" fmla="*/ 4826 h 10000"/>
              <a:gd name="connsiteX78" fmla="*/ 4467 w 10000"/>
              <a:gd name="connsiteY78" fmla="*/ 4826 h 10000"/>
              <a:gd name="connsiteX79" fmla="*/ 4467 w 10000"/>
              <a:gd name="connsiteY79" fmla="*/ 4753 h 10000"/>
              <a:gd name="connsiteX80" fmla="*/ 4702 w 10000"/>
              <a:gd name="connsiteY80" fmla="*/ 4753 h 10000"/>
              <a:gd name="connsiteX81" fmla="*/ 4732 w 10000"/>
              <a:gd name="connsiteY81" fmla="*/ 4753 h 10000"/>
              <a:gd name="connsiteX82" fmla="*/ 4732 w 10000"/>
              <a:gd name="connsiteY82" fmla="*/ 4624 h 10000"/>
              <a:gd name="connsiteX83" fmla="*/ 4937 w 10000"/>
              <a:gd name="connsiteY83" fmla="*/ 4624 h 10000"/>
              <a:gd name="connsiteX84" fmla="*/ 4937 w 10000"/>
              <a:gd name="connsiteY84" fmla="*/ 4495 h 10000"/>
              <a:gd name="connsiteX85" fmla="*/ 5078 w 10000"/>
              <a:gd name="connsiteY85" fmla="*/ 4495 h 10000"/>
              <a:gd name="connsiteX86" fmla="*/ 5078 w 10000"/>
              <a:gd name="connsiteY86" fmla="*/ 4382 h 10000"/>
              <a:gd name="connsiteX87" fmla="*/ 5202 w 10000"/>
              <a:gd name="connsiteY87" fmla="*/ 4382 h 10000"/>
              <a:gd name="connsiteX88" fmla="*/ 5202 w 10000"/>
              <a:gd name="connsiteY88" fmla="*/ 4196 h 10000"/>
              <a:gd name="connsiteX89" fmla="*/ 5325 w 10000"/>
              <a:gd name="connsiteY89" fmla="*/ 4196 h 10000"/>
              <a:gd name="connsiteX90" fmla="*/ 5325 w 10000"/>
              <a:gd name="connsiteY90" fmla="*/ 3945 h 10000"/>
              <a:gd name="connsiteX91" fmla="*/ 5596 w 10000"/>
              <a:gd name="connsiteY91" fmla="*/ 3945 h 10000"/>
              <a:gd name="connsiteX92" fmla="*/ 5596 w 10000"/>
              <a:gd name="connsiteY92" fmla="*/ 3783 h 10000"/>
              <a:gd name="connsiteX93" fmla="*/ 5837 w 10000"/>
              <a:gd name="connsiteY93" fmla="*/ 3783 h 10000"/>
              <a:gd name="connsiteX94" fmla="*/ 5837 w 10000"/>
              <a:gd name="connsiteY94" fmla="*/ 3614 h 10000"/>
              <a:gd name="connsiteX95" fmla="*/ 6027 w 10000"/>
              <a:gd name="connsiteY95" fmla="*/ 3614 h 10000"/>
              <a:gd name="connsiteX96" fmla="*/ 6027 w 10000"/>
              <a:gd name="connsiteY96" fmla="*/ 3420 h 10000"/>
              <a:gd name="connsiteX97" fmla="*/ 6244 w 10000"/>
              <a:gd name="connsiteY97" fmla="*/ 3420 h 10000"/>
              <a:gd name="connsiteX98" fmla="*/ 6244 w 10000"/>
              <a:gd name="connsiteY98" fmla="*/ 3250 h 10000"/>
              <a:gd name="connsiteX99" fmla="*/ 6422 w 10000"/>
              <a:gd name="connsiteY99" fmla="*/ 3250 h 10000"/>
              <a:gd name="connsiteX100" fmla="*/ 6422 w 10000"/>
              <a:gd name="connsiteY100" fmla="*/ 3056 h 10000"/>
              <a:gd name="connsiteX101" fmla="*/ 6464 w 10000"/>
              <a:gd name="connsiteY101" fmla="*/ 3056 h 10000"/>
              <a:gd name="connsiteX102" fmla="*/ 6464 w 10000"/>
              <a:gd name="connsiteY102" fmla="*/ 2910 h 10000"/>
              <a:gd name="connsiteX103" fmla="*/ 6798 w 10000"/>
              <a:gd name="connsiteY103" fmla="*/ 2910 h 10000"/>
              <a:gd name="connsiteX104" fmla="*/ 6798 w 10000"/>
              <a:gd name="connsiteY104" fmla="*/ 2660 h 10000"/>
              <a:gd name="connsiteX105" fmla="*/ 6922 w 10000"/>
              <a:gd name="connsiteY105" fmla="*/ 2660 h 10000"/>
              <a:gd name="connsiteX106" fmla="*/ 6922 w 10000"/>
              <a:gd name="connsiteY106" fmla="*/ 2393 h 10000"/>
              <a:gd name="connsiteX107" fmla="*/ 7262 w 10000"/>
              <a:gd name="connsiteY107" fmla="*/ 2393 h 10000"/>
              <a:gd name="connsiteX108" fmla="*/ 7262 w 10000"/>
              <a:gd name="connsiteY108" fmla="*/ 2110 h 10000"/>
              <a:gd name="connsiteX109" fmla="*/ 7458 w 10000"/>
              <a:gd name="connsiteY109" fmla="*/ 2110 h 10000"/>
              <a:gd name="connsiteX110" fmla="*/ 7458 w 10000"/>
              <a:gd name="connsiteY110" fmla="*/ 1932 h 10000"/>
              <a:gd name="connsiteX111" fmla="*/ 7587 w 10000"/>
              <a:gd name="connsiteY111" fmla="*/ 1932 h 10000"/>
              <a:gd name="connsiteX112" fmla="*/ 7587 w 10000"/>
              <a:gd name="connsiteY112" fmla="*/ 1770 h 10000"/>
              <a:gd name="connsiteX113" fmla="*/ 7699 w 10000"/>
              <a:gd name="connsiteY113" fmla="*/ 1770 h 10000"/>
              <a:gd name="connsiteX114" fmla="*/ 7699 w 10000"/>
              <a:gd name="connsiteY114" fmla="*/ 1601 h 10000"/>
              <a:gd name="connsiteX115" fmla="*/ 7883 w 10000"/>
              <a:gd name="connsiteY115" fmla="*/ 1601 h 10000"/>
              <a:gd name="connsiteX116" fmla="*/ 7883 w 10000"/>
              <a:gd name="connsiteY116" fmla="*/ 1455 h 10000"/>
              <a:gd name="connsiteX117" fmla="*/ 8069 w 10000"/>
              <a:gd name="connsiteY117" fmla="*/ 1455 h 10000"/>
              <a:gd name="connsiteX118" fmla="*/ 8069 w 10000"/>
              <a:gd name="connsiteY118" fmla="*/ 1237 h 10000"/>
              <a:gd name="connsiteX119" fmla="*/ 8181 w 10000"/>
              <a:gd name="connsiteY119" fmla="*/ 1237 h 10000"/>
              <a:gd name="connsiteX120" fmla="*/ 8181 w 10000"/>
              <a:gd name="connsiteY120" fmla="*/ 1027 h 10000"/>
              <a:gd name="connsiteX121" fmla="*/ 8648 w 10000"/>
              <a:gd name="connsiteY121" fmla="*/ 1027 h 10000"/>
              <a:gd name="connsiteX122" fmla="*/ 8648 w 10000"/>
              <a:gd name="connsiteY122" fmla="*/ 776 h 10000"/>
              <a:gd name="connsiteX123" fmla="*/ 8747 w 10000"/>
              <a:gd name="connsiteY123" fmla="*/ 776 h 10000"/>
              <a:gd name="connsiteX124" fmla="*/ 8747 w 10000"/>
              <a:gd name="connsiteY124" fmla="*/ 622 h 10000"/>
              <a:gd name="connsiteX125" fmla="*/ 8922 w 10000"/>
              <a:gd name="connsiteY125" fmla="*/ 622 h 10000"/>
              <a:gd name="connsiteX126" fmla="*/ 9051 w 10000"/>
              <a:gd name="connsiteY126" fmla="*/ 622 h 10000"/>
              <a:gd name="connsiteX127" fmla="*/ 9169 w 10000"/>
              <a:gd name="connsiteY127" fmla="*/ 622 h 10000"/>
              <a:gd name="connsiteX128" fmla="*/ 9169 w 10000"/>
              <a:gd name="connsiteY128" fmla="*/ 283 h 10000"/>
              <a:gd name="connsiteX129" fmla="*/ 9494 w 10000"/>
              <a:gd name="connsiteY129" fmla="*/ 283 h 10000"/>
              <a:gd name="connsiteX130" fmla="*/ 9494 w 10000"/>
              <a:gd name="connsiteY130" fmla="*/ 178 h 10000"/>
              <a:gd name="connsiteX131" fmla="*/ 9753 w 10000"/>
              <a:gd name="connsiteY131" fmla="*/ 178 h 10000"/>
              <a:gd name="connsiteX132" fmla="*/ 9753 w 10000"/>
              <a:gd name="connsiteY132" fmla="*/ 0 h 10000"/>
              <a:gd name="connsiteX133" fmla="*/ 10000 w 10000"/>
              <a:gd name="connsiteY13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42" y="10000"/>
                </a:lnTo>
                <a:lnTo>
                  <a:pt x="42" y="9863"/>
                </a:lnTo>
                <a:lnTo>
                  <a:pt x="81" y="9863"/>
                </a:lnTo>
                <a:lnTo>
                  <a:pt x="81" y="9782"/>
                </a:lnTo>
                <a:lnTo>
                  <a:pt x="154" y="9782"/>
                </a:lnTo>
                <a:lnTo>
                  <a:pt x="289" y="9782"/>
                </a:lnTo>
                <a:lnTo>
                  <a:pt x="289" y="9652"/>
                </a:lnTo>
                <a:lnTo>
                  <a:pt x="383" y="9652"/>
                </a:lnTo>
                <a:lnTo>
                  <a:pt x="383" y="9531"/>
                </a:lnTo>
                <a:lnTo>
                  <a:pt x="440" y="9531"/>
                </a:lnTo>
                <a:lnTo>
                  <a:pt x="440" y="9418"/>
                </a:lnTo>
                <a:lnTo>
                  <a:pt x="560" y="9418"/>
                </a:lnTo>
                <a:lnTo>
                  <a:pt x="560" y="9248"/>
                </a:lnTo>
                <a:lnTo>
                  <a:pt x="623" y="9248"/>
                </a:lnTo>
                <a:lnTo>
                  <a:pt x="623" y="9216"/>
                </a:lnTo>
                <a:lnTo>
                  <a:pt x="623" y="9086"/>
                </a:lnTo>
                <a:lnTo>
                  <a:pt x="729" y="9086"/>
                </a:lnTo>
                <a:lnTo>
                  <a:pt x="729" y="8925"/>
                </a:lnTo>
                <a:lnTo>
                  <a:pt x="789" y="8925"/>
                </a:lnTo>
                <a:lnTo>
                  <a:pt x="789" y="8820"/>
                </a:lnTo>
                <a:lnTo>
                  <a:pt x="870" y="8820"/>
                </a:lnTo>
                <a:lnTo>
                  <a:pt x="870" y="8755"/>
                </a:lnTo>
                <a:lnTo>
                  <a:pt x="994" y="8755"/>
                </a:lnTo>
                <a:lnTo>
                  <a:pt x="994" y="8642"/>
                </a:lnTo>
                <a:lnTo>
                  <a:pt x="1081" y="8642"/>
                </a:lnTo>
                <a:lnTo>
                  <a:pt x="1081" y="8488"/>
                </a:lnTo>
                <a:lnTo>
                  <a:pt x="1166" y="8488"/>
                </a:lnTo>
                <a:lnTo>
                  <a:pt x="1166" y="8327"/>
                </a:lnTo>
                <a:lnTo>
                  <a:pt x="1271" y="8327"/>
                </a:lnTo>
                <a:lnTo>
                  <a:pt x="1271" y="8165"/>
                </a:lnTo>
                <a:lnTo>
                  <a:pt x="1383" y="8165"/>
                </a:lnTo>
                <a:lnTo>
                  <a:pt x="1470" y="8165"/>
                </a:lnTo>
                <a:lnTo>
                  <a:pt x="1470" y="7963"/>
                </a:lnTo>
                <a:lnTo>
                  <a:pt x="1554" y="7963"/>
                </a:lnTo>
                <a:lnTo>
                  <a:pt x="1554" y="7850"/>
                </a:lnTo>
                <a:lnTo>
                  <a:pt x="1666" y="7850"/>
                </a:lnTo>
                <a:lnTo>
                  <a:pt x="1666" y="7696"/>
                </a:lnTo>
                <a:lnTo>
                  <a:pt x="1889" y="7696"/>
                </a:lnTo>
                <a:lnTo>
                  <a:pt x="1889" y="7599"/>
                </a:lnTo>
                <a:lnTo>
                  <a:pt x="2042" y="7599"/>
                </a:lnTo>
                <a:lnTo>
                  <a:pt x="2042" y="7373"/>
                </a:lnTo>
                <a:lnTo>
                  <a:pt x="2130" y="7373"/>
                </a:lnTo>
                <a:lnTo>
                  <a:pt x="2130" y="7219"/>
                </a:lnTo>
                <a:lnTo>
                  <a:pt x="2232" y="7219"/>
                </a:lnTo>
                <a:lnTo>
                  <a:pt x="2232" y="7090"/>
                </a:lnTo>
                <a:lnTo>
                  <a:pt x="2370" y="7090"/>
                </a:lnTo>
                <a:lnTo>
                  <a:pt x="2370" y="6968"/>
                </a:lnTo>
                <a:lnTo>
                  <a:pt x="2512" y="6968"/>
                </a:lnTo>
                <a:lnTo>
                  <a:pt x="2512" y="6839"/>
                </a:lnTo>
                <a:lnTo>
                  <a:pt x="2648" y="6839"/>
                </a:lnTo>
                <a:lnTo>
                  <a:pt x="2648" y="6758"/>
                </a:lnTo>
                <a:lnTo>
                  <a:pt x="2720" y="6758"/>
                </a:lnTo>
                <a:lnTo>
                  <a:pt x="2720" y="6645"/>
                </a:lnTo>
                <a:lnTo>
                  <a:pt x="2807" y="6645"/>
                </a:lnTo>
                <a:lnTo>
                  <a:pt x="2807" y="6524"/>
                </a:lnTo>
                <a:lnTo>
                  <a:pt x="2943" y="6524"/>
                </a:lnTo>
                <a:lnTo>
                  <a:pt x="2943" y="6346"/>
                </a:lnTo>
                <a:lnTo>
                  <a:pt x="3142" y="6346"/>
                </a:lnTo>
                <a:lnTo>
                  <a:pt x="3142" y="6209"/>
                </a:lnTo>
                <a:lnTo>
                  <a:pt x="3256" y="6209"/>
                </a:lnTo>
                <a:lnTo>
                  <a:pt x="3256" y="6095"/>
                </a:lnTo>
                <a:lnTo>
                  <a:pt x="3443" y="6095"/>
                </a:lnTo>
                <a:lnTo>
                  <a:pt x="3443" y="5918"/>
                </a:lnTo>
                <a:lnTo>
                  <a:pt x="3633" y="5918"/>
                </a:lnTo>
                <a:lnTo>
                  <a:pt x="3633" y="5845"/>
                </a:lnTo>
                <a:lnTo>
                  <a:pt x="3696" y="5845"/>
                </a:lnTo>
                <a:lnTo>
                  <a:pt x="3696" y="5715"/>
                </a:lnTo>
                <a:lnTo>
                  <a:pt x="3849" y="5715"/>
                </a:lnTo>
                <a:lnTo>
                  <a:pt x="3849" y="5538"/>
                </a:lnTo>
                <a:lnTo>
                  <a:pt x="3979" y="5538"/>
                </a:lnTo>
                <a:lnTo>
                  <a:pt x="3979" y="5368"/>
                </a:lnTo>
                <a:lnTo>
                  <a:pt x="4102" y="5368"/>
                </a:lnTo>
                <a:lnTo>
                  <a:pt x="4102" y="5125"/>
                </a:lnTo>
                <a:lnTo>
                  <a:pt x="4208" y="5125"/>
                </a:lnTo>
                <a:lnTo>
                  <a:pt x="4208" y="4972"/>
                </a:lnTo>
                <a:lnTo>
                  <a:pt x="4307" y="4972"/>
                </a:lnTo>
                <a:lnTo>
                  <a:pt x="4307" y="4826"/>
                </a:lnTo>
                <a:lnTo>
                  <a:pt x="4467" y="4826"/>
                </a:lnTo>
                <a:lnTo>
                  <a:pt x="4467" y="4753"/>
                </a:lnTo>
                <a:lnTo>
                  <a:pt x="4702" y="4753"/>
                </a:lnTo>
                <a:lnTo>
                  <a:pt x="4732" y="4753"/>
                </a:lnTo>
                <a:lnTo>
                  <a:pt x="4732" y="4624"/>
                </a:lnTo>
                <a:lnTo>
                  <a:pt x="4937" y="4624"/>
                </a:lnTo>
                <a:lnTo>
                  <a:pt x="4937" y="4495"/>
                </a:lnTo>
                <a:lnTo>
                  <a:pt x="5078" y="4495"/>
                </a:lnTo>
                <a:lnTo>
                  <a:pt x="5078" y="4382"/>
                </a:lnTo>
                <a:lnTo>
                  <a:pt x="5202" y="4382"/>
                </a:lnTo>
                <a:lnTo>
                  <a:pt x="5202" y="4196"/>
                </a:lnTo>
                <a:lnTo>
                  <a:pt x="5325" y="4196"/>
                </a:lnTo>
                <a:lnTo>
                  <a:pt x="5325" y="3945"/>
                </a:lnTo>
                <a:lnTo>
                  <a:pt x="5596" y="3945"/>
                </a:lnTo>
                <a:lnTo>
                  <a:pt x="5596" y="3783"/>
                </a:lnTo>
                <a:lnTo>
                  <a:pt x="5837" y="3783"/>
                </a:lnTo>
                <a:lnTo>
                  <a:pt x="5837" y="3614"/>
                </a:lnTo>
                <a:lnTo>
                  <a:pt x="6027" y="3614"/>
                </a:lnTo>
                <a:lnTo>
                  <a:pt x="6027" y="3420"/>
                </a:lnTo>
                <a:lnTo>
                  <a:pt x="6244" y="3420"/>
                </a:lnTo>
                <a:lnTo>
                  <a:pt x="6244" y="3250"/>
                </a:lnTo>
                <a:lnTo>
                  <a:pt x="6422" y="3250"/>
                </a:lnTo>
                <a:lnTo>
                  <a:pt x="6422" y="3056"/>
                </a:lnTo>
                <a:lnTo>
                  <a:pt x="6464" y="3056"/>
                </a:lnTo>
                <a:lnTo>
                  <a:pt x="6464" y="2910"/>
                </a:lnTo>
                <a:lnTo>
                  <a:pt x="6798" y="2910"/>
                </a:lnTo>
                <a:lnTo>
                  <a:pt x="6798" y="2660"/>
                </a:lnTo>
                <a:lnTo>
                  <a:pt x="6922" y="2660"/>
                </a:lnTo>
                <a:lnTo>
                  <a:pt x="6922" y="2393"/>
                </a:lnTo>
                <a:lnTo>
                  <a:pt x="7262" y="2393"/>
                </a:lnTo>
                <a:lnTo>
                  <a:pt x="7262" y="2110"/>
                </a:lnTo>
                <a:lnTo>
                  <a:pt x="7458" y="2110"/>
                </a:lnTo>
                <a:lnTo>
                  <a:pt x="7458" y="1932"/>
                </a:lnTo>
                <a:lnTo>
                  <a:pt x="7587" y="1932"/>
                </a:lnTo>
                <a:lnTo>
                  <a:pt x="7587" y="1770"/>
                </a:lnTo>
                <a:lnTo>
                  <a:pt x="7699" y="1770"/>
                </a:lnTo>
                <a:lnTo>
                  <a:pt x="7699" y="1601"/>
                </a:lnTo>
                <a:lnTo>
                  <a:pt x="7883" y="1601"/>
                </a:lnTo>
                <a:lnTo>
                  <a:pt x="7883" y="1455"/>
                </a:lnTo>
                <a:lnTo>
                  <a:pt x="8069" y="1455"/>
                </a:lnTo>
                <a:lnTo>
                  <a:pt x="8069" y="1237"/>
                </a:lnTo>
                <a:lnTo>
                  <a:pt x="8181" y="1237"/>
                </a:lnTo>
                <a:lnTo>
                  <a:pt x="8181" y="1027"/>
                </a:lnTo>
                <a:lnTo>
                  <a:pt x="8648" y="1027"/>
                </a:lnTo>
                <a:lnTo>
                  <a:pt x="8648" y="776"/>
                </a:lnTo>
                <a:lnTo>
                  <a:pt x="8747" y="776"/>
                </a:lnTo>
                <a:lnTo>
                  <a:pt x="8747" y="622"/>
                </a:lnTo>
                <a:lnTo>
                  <a:pt x="8922" y="622"/>
                </a:lnTo>
                <a:lnTo>
                  <a:pt x="9051" y="622"/>
                </a:lnTo>
                <a:lnTo>
                  <a:pt x="9169" y="622"/>
                </a:lnTo>
                <a:lnTo>
                  <a:pt x="9169" y="283"/>
                </a:lnTo>
                <a:lnTo>
                  <a:pt x="9494" y="283"/>
                </a:lnTo>
                <a:lnTo>
                  <a:pt x="9494" y="178"/>
                </a:lnTo>
                <a:lnTo>
                  <a:pt x="9753" y="178"/>
                </a:lnTo>
                <a:lnTo>
                  <a:pt x="9753" y="0"/>
                </a:lnTo>
                <a:lnTo>
                  <a:pt x="10000" y="0"/>
                </a:lnTo>
              </a:path>
            </a:pathLst>
          </a:custGeom>
          <a:noFill/>
          <a:ln w="28575">
            <a:solidFill>
              <a:srgbClr val="F26A38"/>
            </a:solidFill>
            <a:miter lim="800000"/>
            <a:headEnd/>
            <a:tailEnd/>
          </a:ln>
        </p:spPr>
        <p:txBody>
          <a:bodyPr lIns="91418" tIns="45718" rIns="91418" bIns="45718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srgbClr val="7600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Freeform 43"/>
          <p:cNvSpPr>
            <a:spLocks/>
          </p:cNvSpPr>
          <p:nvPr/>
        </p:nvSpPr>
        <p:spPr bwMode="auto">
          <a:xfrm>
            <a:off x="3677597" y="1797389"/>
            <a:ext cx="5275007" cy="1615617"/>
          </a:xfrm>
          <a:custGeom>
            <a:avLst/>
            <a:gdLst>
              <a:gd name="T0" fmla="*/ 2147483647 w 3318"/>
              <a:gd name="T1" fmla="*/ 2147483647 h 1788"/>
              <a:gd name="T2" fmla="*/ 2147483647 w 3318"/>
              <a:gd name="T3" fmla="*/ 2147483647 h 1788"/>
              <a:gd name="T4" fmla="*/ 2147483647 w 3318"/>
              <a:gd name="T5" fmla="*/ 2147483647 h 1788"/>
              <a:gd name="T6" fmla="*/ 2147483647 w 3318"/>
              <a:gd name="T7" fmla="*/ 2147483647 h 1788"/>
              <a:gd name="T8" fmla="*/ 2147483647 w 3318"/>
              <a:gd name="T9" fmla="*/ 2147483647 h 1788"/>
              <a:gd name="T10" fmla="*/ 2147483647 w 3318"/>
              <a:gd name="T11" fmla="*/ 2147483647 h 1788"/>
              <a:gd name="T12" fmla="*/ 2147483647 w 3318"/>
              <a:gd name="T13" fmla="*/ 2147483647 h 1788"/>
              <a:gd name="T14" fmla="*/ 2147483647 w 3318"/>
              <a:gd name="T15" fmla="*/ 2147483647 h 1788"/>
              <a:gd name="T16" fmla="*/ 2147483647 w 3318"/>
              <a:gd name="T17" fmla="*/ 2147483647 h 1788"/>
              <a:gd name="T18" fmla="*/ 2147483647 w 3318"/>
              <a:gd name="T19" fmla="*/ 2147483647 h 1788"/>
              <a:gd name="T20" fmla="*/ 2147483647 w 3318"/>
              <a:gd name="T21" fmla="*/ 2147483647 h 1788"/>
              <a:gd name="T22" fmla="*/ 2147483647 w 3318"/>
              <a:gd name="T23" fmla="*/ 2147483647 h 1788"/>
              <a:gd name="T24" fmla="*/ 2147483647 w 3318"/>
              <a:gd name="T25" fmla="*/ 2147483647 h 1788"/>
              <a:gd name="T26" fmla="*/ 2147483647 w 3318"/>
              <a:gd name="T27" fmla="*/ 2147483647 h 1788"/>
              <a:gd name="T28" fmla="*/ 2147483647 w 3318"/>
              <a:gd name="T29" fmla="*/ 2147483647 h 1788"/>
              <a:gd name="T30" fmla="*/ 2147483647 w 3318"/>
              <a:gd name="T31" fmla="*/ 2147483647 h 1788"/>
              <a:gd name="T32" fmla="*/ 2147483647 w 3318"/>
              <a:gd name="T33" fmla="*/ 2147483647 h 1788"/>
              <a:gd name="T34" fmla="*/ 2147483647 w 3318"/>
              <a:gd name="T35" fmla="*/ 2147483647 h 1788"/>
              <a:gd name="T36" fmla="*/ 2147483647 w 3318"/>
              <a:gd name="T37" fmla="*/ 2147483647 h 1788"/>
              <a:gd name="T38" fmla="*/ 2147483647 w 3318"/>
              <a:gd name="T39" fmla="*/ 2147483647 h 1788"/>
              <a:gd name="T40" fmla="*/ 2147483647 w 3318"/>
              <a:gd name="T41" fmla="*/ 2147483647 h 1788"/>
              <a:gd name="T42" fmla="*/ 2147483647 w 3318"/>
              <a:gd name="T43" fmla="*/ 2147483647 h 1788"/>
              <a:gd name="T44" fmla="*/ 2147483647 w 3318"/>
              <a:gd name="T45" fmla="*/ 2147483647 h 1788"/>
              <a:gd name="T46" fmla="*/ 2147483647 w 3318"/>
              <a:gd name="T47" fmla="*/ 2147483647 h 1788"/>
              <a:gd name="T48" fmla="*/ 2147483647 w 3318"/>
              <a:gd name="T49" fmla="*/ 2147483647 h 1788"/>
              <a:gd name="T50" fmla="*/ 2147483647 w 3318"/>
              <a:gd name="T51" fmla="*/ 2147483647 h 1788"/>
              <a:gd name="T52" fmla="*/ 2147483647 w 3318"/>
              <a:gd name="T53" fmla="*/ 2147483647 h 1788"/>
              <a:gd name="T54" fmla="*/ 2147483647 w 3318"/>
              <a:gd name="T55" fmla="*/ 2147483647 h 1788"/>
              <a:gd name="T56" fmla="*/ 2147483647 w 3318"/>
              <a:gd name="T57" fmla="*/ 2147483647 h 1788"/>
              <a:gd name="T58" fmla="*/ 2147483647 w 3318"/>
              <a:gd name="T59" fmla="*/ 2147483647 h 1788"/>
              <a:gd name="T60" fmla="*/ 2147483647 w 3318"/>
              <a:gd name="T61" fmla="*/ 2147483647 h 1788"/>
              <a:gd name="T62" fmla="*/ 2147483647 w 3318"/>
              <a:gd name="T63" fmla="*/ 2147483647 h 1788"/>
              <a:gd name="T64" fmla="*/ 2147483647 w 3318"/>
              <a:gd name="T65" fmla="*/ 2147483647 h 1788"/>
              <a:gd name="T66" fmla="*/ 2147483647 w 3318"/>
              <a:gd name="T67" fmla="*/ 2147483647 h 1788"/>
              <a:gd name="T68" fmla="*/ 2147483647 w 3318"/>
              <a:gd name="T69" fmla="*/ 2147483647 h 1788"/>
              <a:gd name="T70" fmla="*/ 2147483647 w 3318"/>
              <a:gd name="T71" fmla="*/ 2147483647 h 1788"/>
              <a:gd name="T72" fmla="*/ 2147483647 w 3318"/>
              <a:gd name="T73" fmla="*/ 2147483647 h 1788"/>
              <a:gd name="T74" fmla="*/ 2147483647 w 3318"/>
              <a:gd name="T75" fmla="*/ 2147483647 h 1788"/>
              <a:gd name="T76" fmla="*/ 2147483647 w 3318"/>
              <a:gd name="T77" fmla="*/ 2147483647 h 1788"/>
              <a:gd name="T78" fmla="*/ 2147483647 w 3318"/>
              <a:gd name="T79" fmla="*/ 2147483647 h 1788"/>
              <a:gd name="T80" fmla="*/ 2147483647 w 3318"/>
              <a:gd name="T81" fmla="*/ 2147483647 h 1788"/>
              <a:gd name="T82" fmla="*/ 2147483647 w 3318"/>
              <a:gd name="T83" fmla="*/ 2147483647 h 1788"/>
              <a:gd name="T84" fmla="*/ 2147483647 w 3318"/>
              <a:gd name="T85" fmla="*/ 2147483647 h 1788"/>
              <a:gd name="T86" fmla="*/ 2147483647 w 3318"/>
              <a:gd name="T87" fmla="*/ 2147483647 h 1788"/>
              <a:gd name="T88" fmla="*/ 2147483647 w 3318"/>
              <a:gd name="T89" fmla="*/ 2147483647 h 1788"/>
              <a:gd name="T90" fmla="*/ 2147483647 w 3318"/>
              <a:gd name="T91" fmla="*/ 2147483647 h 1788"/>
              <a:gd name="T92" fmla="*/ 2147483647 w 3318"/>
              <a:gd name="T93" fmla="*/ 2147483647 h 1788"/>
              <a:gd name="T94" fmla="*/ 2147483647 w 3318"/>
              <a:gd name="T95" fmla="*/ 2147483647 h 1788"/>
              <a:gd name="T96" fmla="*/ 2147483647 w 3318"/>
              <a:gd name="T97" fmla="*/ 2147483647 h 1788"/>
              <a:gd name="T98" fmla="*/ 2147483647 w 3318"/>
              <a:gd name="T99" fmla="*/ 2147483647 h 1788"/>
              <a:gd name="T100" fmla="*/ 2147483647 w 3318"/>
              <a:gd name="T101" fmla="*/ 2147483647 h 1788"/>
              <a:gd name="T102" fmla="*/ 2147483647 w 3318"/>
              <a:gd name="T103" fmla="*/ 2147483647 h 1788"/>
              <a:gd name="T104" fmla="*/ 2147483647 w 3318"/>
              <a:gd name="T105" fmla="*/ 2147483647 h 1788"/>
              <a:gd name="T106" fmla="*/ 2147483647 w 3318"/>
              <a:gd name="T107" fmla="*/ 2147483647 h 1788"/>
              <a:gd name="T108" fmla="*/ 2147483647 w 3318"/>
              <a:gd name="T109" fmla="*/ 2147483647 h 1788"/>
              <a:gd name="T110" fmla="*/ 2147483647 w 3318"/>
              <a:gd name="T111" fmla="*/ 0 h 17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18"/>
              <a:gd name="T169" fmla="*/ 0 h 1788"/>
              <a:gd name="T170" fmla="*/ 3318 w 3318"/>
              <a:gd name="T171" fmla="*/ 1788 h 17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18" h="1788">
                <a:moveTo>
                  <a:pt x="0" y="1788"/>
                </a:moveTo>
                <a:lnTo>
                  <a:pt x="41" y="1788"/>
                </a:lnTo>
                <a:lnTo>
                  <a:pt x="41" y="1776"/>
                </a:lnTo>
                <a:lnTo>
                  <a:pt x="53" y="1776"/>
                </a:lnTo>
                <a:lnTo>
                  <a:pt x="53" y="1758"/>
                </a:lnTo>
                <a:lnTo>
                  <a:pt x="66" y="1758"/>
                </a:lnTo>
                <a:lnTo>
                  <a:pt x="66" y="1743"/>
                </a:lnTo>
                <a:lnTo>
                  <a:pt x="84" y="1743"/>
                </a:lnTo>
                <a:lnTo>
                  <a:pt x="84" y="1717"/>
                </a:lnTo>
                <a:lnTo>
                  <a:pt x="109" y="1717"/>
                </a:lnTo>
                <a:lnTo>
                  <a:pt x="109" y="1698"/>
                </a:lnTo>
                <a:lnTo>
                  <a:pt x="131" y="1698"/>
                </a:lnTo>
                <a:lnTo>
                  <a:pt x="131" y="1682"/>
                </a:lnTo>
                <a:lnTo>
                  <a:pt x="150" y="1682"/>
                </a:lnTo>
                <a:lnTo>
                  <a:pt x="150" y="1658"/>
                </a:lnTo>
                <a:lnTo>
                  <a:pt x="162" y="1658"/>
                </a:lnTo>
                <a:lnTo>
                  <a:pt x="162" y="1649"/>
                </a:lnTo>
                <a:lnTo>
                  <a:pt x="174" y="1649"/>
                </a:lnTo>
                <a:lnTo>
                  <a:pt x="174" y="1639"/>
                </a:lnTo>
                <a:lnTo>
                  <a:pt x="191" y="1639"/>
                </a:lnTo>
                <a:lnTo>
                  <a:pt x="191" y="1611"/>
                </a:lnTo>
                <a:lnTo>
                  <a:pt x="209" y="1611"/>
                </a:lnTo>
                <a:lnTo>
                  <a:pt x="209" y="1596"/>
                </a:lnTo>
                <a:lnTo>
                  <a:pt x="244" y="1596"/>
                </a:lnTo>
                <a:lnTo>
                  <a:pt x="244" y="1586"/>
                </a:lnTo>
                <a:lnTo>
                  <a:pt x="262" y="1586"/>
                </a:lnTo>
                <a:lnTo>
                  <a:pt x="262" y="1568"/>
                </a:lnTo>
                <a:lnTo>
                  <a:pt x="285" y="1568"/>
                </a:lnTo>
                <a:lnTo>
                  <a:pt x="285" y="1549"/>
                </a:lnTo>
                <a:lnTo>
                  <a:pt x="307" y="1549"/>
                </a:lnTo>
                <a:lnTo>
                  <a:pt x="307" y="1521"/>
                </a:lnTo>
                <a:lnTo>
                  <a:pt x="320" y="1521"/>
                </a:lnTo>
                <a:lnTo>
                  <a:pt x="320" y="1508"/>
                </a:lnTo>
                <a:lnTo>
                  <a:pt x="338" y="1508"/>
                </a:lnTo>
                <a:lnTo>
                  <a:pt x="338" y="1498"/>
                </a:lnTo>
                <a:lnTo>
                  <a:pt x="373" y="1498"/>
                </a:lnTo>
                <a:lnTo>
                  <a:pt x="373" y="1482"/>
                </a:lnTo>
                <a:lnTo>
                  <a:pt x="395" y="1482"/>
                </a:lnTo>
                <a:lnTo>
                  <a:pt x="395" y="1472"/>
                </a:lnTo>
                <a:lnTo>
                  <a:pt x="416" y="1472"/>
                </a:lnTo>
                <a:lnTo>
                  <a:pt x="416" y="1453"/>
                </a:lnTo>
                <a:lnTo>
                  <a:pt x="457" y="1453"/>
                </a:lnTo>
                <a:lnTo>
                  <a:pt x="457" y="1443"/>
                </a:lnTo>
                <a:lnTo>
                  <a:pt x="473" y="1443"/>
                </a:lnTo>
                <a:lnTo>
                  <a:pt x="473" y="1425"/>
                </a:lnTo>
                <a:lnTo>
                  <a:pt x="502" y="1425"/>
                </a:lnTo>
                <a:lnTo>
                  <a:pt x="502" y="1412"/>
                </a:lnTo>
                <a:lnTo>
                  <a:pt x="526" y="1412"/>
                </a:lnTo>
                <a:lnTo>
                  <a:pt x="526" y="1398"/>
                </a:lnTo>
                <a:lnTo>
                  <a:pt x="543" y="1398"/>
                </a:lnTo>
                <a:lnTo>
                  <a:pt x="543" y="1380"/>
                </a:lnTo>
                <a:lnTo>
                  <a:pt x="559" y="1380"/>
                </a:lnTo>
                <a:lnTo>
                  <a:pt x="559" y="1367"/>
                </a:lnTo>
                <a:lnTo>
                  <a:pt x="598" y="1367"/>
                </a:lnTo>
                <a:lnTo>
                  <a:pt x="598" y="1349"/>
                </a:lnTo>
                <a:lnTo>
                  <a:pt x="623" y="1349"/>
                </a:lnTo>
                <a:lnTo>
                  <a:pt x="623" y="1333"/>
                </a:lnTo>
                <a:lnTo>
                  <a:pt x="639" y="1333"/>
                </a:lnTo>
                <a:lnTo>
                  <a:pt x="639" y="1316"/>
                </a:lnTo>
                <a:lnTo>
                  <a:pt x="666" y="1316"/>
                </a:lnTo>
                <a:lnTo>
                  <a:pt x="666" y="1304"/>
                </a:lnTo>
                <a:lnTo>
                  <a:pt x="696" y="1304"/>
                </a:lnTo>
                <a:lnTo>
                  <a:pt x="696" y="1288"/>
                </a:lnTo>
                <a:lnTo>
                  <a:pt x="725" y="1288"/>
                </a:lnTo>
                <a:lnTo>
                  <a:pt x="725" y="1257"/>
                </a:lnTo>
                <a:lnTo>
                  <a:pt x="754" y="1257"/>
                </a:lnTo>
                <a:lnTo>
                  <a:pt x="754" y="1237"/>
                </a:lnTo>
                <a:lnTo>
                  <a:pt x="770" y="1237"/>
                </a:lnTo>
                <a:lnTo>
                  <a:pt x="770" y="1228"/>
                </a:lnTo>
                <a:lnTo>
                  <a:pt x="791" y="1228"/>
                </a:lnTo>
                <a:lnTo>
                  <a:pt x="791" y="1212"/>
                </a:lnTo>
                <a:lnTo>
                  <a:pt x="826" y="1212"/>
                </a:lnTo>
                <a:lnTo>
                  <a:pt x="826" y="1190"/>
                </a:lnTo>
                <a:lnTo>
                  <a:pt x="840" y="1190"/>
                </a:lnTo>
                <a:lnTo>
                  <a:pt x="840" y="1175"/>
                </a:lnTo>
                <a:lnTo>
                  <a:pt x="862" y="1175"/>
                </a:lnTo>
                <a:lnTo>
                  <a:pt x="862" y="1149"/>
                </a:lnTo>
                <a:lnTo>
                  <a:pt x="875" y="1149"/>
                </a:lnTo>
                <a:lnTo>
                  <a:pt x="875" y="1136"/>
                </a:lnTo>
                <a:lnTo>
                  <a:pt x="924" y="1136"/>
                </a:lnTo>
                <a:lnTo>
                  <a:pt x="924" y="1120"/>
                </a:lnTo>
                <a:lnTo>
                  <a:pt x="948" y="1120"/>
                </a:lnTo>
                <a:lnTo>
                  <a:pt x="948" y="1104"/>
                </a:lnTo>
                <a:lnTo>
                  <a:pt x="979" y="1104"/>
                </a:lnTo>
                <a:lnTo>
                  <a:pt x="979" y="1087"/>
                </a:lnTo>
                <a:lnTo>
                  <a:pt x="998" y="1087"/>
                </a:lnTo>
                <a:lnTo>
                  <a:pt x="998" y="1065"/>
                </a:lnTo>
                <a:lnTo>
                  <a:pt x="1030" y="1065"/>
                </a:lnTo>
                <a:lnTo>
                  <a:pt x="1030" y="1053"/>
                </a:lnTo>
                <a:lnTo>
                  <a:pt x="1090" y="1053"/>
                </a:lnTo>
                <a:lnTo>
                  <a:pt x="1090" y="1034"/>
                </a:lnTo>
                <a:lnTo>
                  <a:pt x="1124" y="1034"/>
                </a:lnTo>
                <a:lnTo>
                  <a:pt x="1124" y="1012"/>
                </a:lnTo>
                <a:lnTo>
                  <a:pt x="1161" y="1012"/>
                </a:lnTo>
                <a:lnTo>
                  <a:pt x="1161" y="991"/>
                </a:lnTo>
                <a:lnTo>
                  <a:pt x="1213" y="991"/>
                </a:lnTo>
                <a:lnTo>
                  <a:pt x="1213" y="977"/>
                </a:lnTo>
                <a:lnTo>
                  <a:pt x="1229" y="977"/>
                </a:lnTo>
                <a:lnTo>
                  <a:pt x="1229" y="961"/>
                </a:lnTo>
                <a:lnTo>
                  <a:pt x="1262" y="961"/>
                </a:lnTo>
                <a:lnTo>
                  <a:pt x="1262" y="952"/>
                </a:lnTo>
                <a:lnTo>
                  <a:pt x="1276" y="952"/>
                </a:lnTo>
                <a:lnTo>
                  <a:pt x="1276" y="936"/>
                </a:lnTo>
                <a:lnTo>
                  <a:pt x="1301" y="936"/>
                </a:lnTo>
                <a:lnTo>
                  <a:pt x="1301" y="918"/>
                </a:lnTo>
                <a:lnTo>
                  <a:pt x="1329" y="918"/>
                </a:lnTo>
                <a:lnTo>
                  <a:pt x="1329" y="909"/>
                </a:lnTo>
                <a:lnTo>
                  <a:pt x="1385" y="909"/>
                </a:lnTo>
                <a:lnTo>
                  <a:pt x="1385" y="899"/>
                </a:lnTo>
                <a:lnTo>
                  <a:pt x="1407" y="899"/>
                </a:lnTo>
                <a:lnTo>
                  <a:pt x="1407" y="887"/>
                </a:lnTo>
                <a:lnTo>
                  <a:pt x="1426" y="887"/>
                </a:lnTo>
                <a:lnTo>
                  <a:pt x="1426" y="877"/>
                </a:lnTo>
                <a:lnTo>
                  <a:pt x="1465" y="877"/>
                </a:lnTo>
                <a:lnTo>
                  <a:pt x="1465" y="856"/>
                </a:lnTo>
                <a:lnTo>
                  <a:pt x="1495" y="856"/>
                </a:lnTo>
                <a:lnTo>
                  <a:pt x="1495" y="842"/>
                </a:lnTo>
                <a:lnTo>
                  <a:pt x="1520" y="842"/>
                </a:lnTo>
                <a:lnTo>
                  <a:pt x="1520" y="819"/>
                </a:lnTo>
                <a:lnTo>
                  <a:pt x="1546" y="819"/>
                </a:lnTo>
                <a:lnTo>
                  <a:pt x="1546" y="803"/>
                </a:lnTo>
                <a:lnTo>
                  <a:pt x="1567" y="803"/>
                </a:lnTo>
                <a:lnTo>
                  <a:pt x="1567" y="783"/>
                </a:lnTo>
                <a:lnTo>
                  <a:pt x="1591" y="783"/>
                </a:lnTo>
                <a:lnTo>
                  <a:pt x="1591" y="770"/>
                </a:lnTo>
                <a:lnTo>
                  <a:pt x="1637" y="770"/>
                </a:lnTo>
                <a:lnTo>
                  <a:pt x="1637" y="760"/>
                </a:lnTo>
                <a:lnTo>
                  <a:pt x="1649" y="760"/>
                </a:lnTo>
                <a:lnTo>
                  <a:pt x="1649" y="742"/>
                </a:lnTo>
                <a:lnTo>
                  <a:pt x="1708" y="742"/>
                </a:lnTo>
                <a:lnTo>
                  <a:pt x="1708" y="728"/>
                </a:lnTo>
                <a:lnTo>
                  <a:pt x="1731" y="728"/>
                </a:lnTo>
                <a:lnTo>
                  <a:pt x="1731" y="717"/>
                </a:lnTo>
                <a:lnTo>
                  <a:pt x="1749" y="717"/>
                </a:lnTo>
                <a:lnTo>
                  <a:pt x="1749" y="705"/>
                </a:lnTo>
                <a:lnTo>
                  <a:pt x="1780" y="705"/>
                </a:lnTo>
                <a:lnTo>
                  <a:pt x="1780" y="693"/>
                </a:lnTo>
                <a:lnTo>
                  <a:pt x="1823" y="693"/>
                </a:lnTo>
                <a:lnTo>
                  <a:pt x="1823" y="680"/>
                </a:lnTo>
                <a:lnTo>
                  <a:pt x="1862" y="680"/>
                </a:lnTo>
                <a:lnTo>
                  <a:pt x="1862" y="670"/>
                </a:lnTo>
                <a:lnTo>
                  <a:pt x="1907" y="670"/>
                </a:lnTo>
                <a:lnTo>
                  <a:pt x="1907" y="654"/>
                </a:lnTo>
                <a:lnTo>
                  <a:pt x="1942" y="654"/>
                </a:lnTo>
                <a:lnTo>
                  <a:pt x="1942" y="638"/>
                </a:lnTo>
                <a:lnTo>
                  <a:pt x="1960" y="638"/>
                </a:lnTo>
                <a:lnTo>
                  <a:pt x="1972" y="638"/>
                </a:lnTo>
                <a:lnTo>
                  <a:pt x="1972" y="621"/>
                </a:lnTo>
                <a:lnTo>
                  <a:pt x="1987" y="621"/>
                </a:lnTo>
                <a:lnTo>
                  <a:pt x="1987" y="607"/>
                </a:lnTo>
                <a:lnTo>
                  <a:pt x="2054" y="607"/>
                </a:lnTo>
                <a:lnTo>
                  <a:pt x="2054" y="591"/>
                </a:lnTo>
                <a:lnTo>
                  <a:pt x="2069" y="591"/>
                </a:lnTo>
                <a:lnTo>
                  <a:pt x="2069" y="572"/>
                </a:lnTo>
                <a:lnTo>
                  <a:pt x="2091" y="572"/>
                </a:lnTo>
                <a:lnTo>
                  <a:pt x="2091" y="560"/>
                </a:lnTo>
                <a:lnTo>
                  <a:pt x="2140" y="560"/>
                </a:lnTo>
                <a:lnTo>
                  <a:pt x="2140" y="542"/>
                </a:lnTo>
                <a:lnTo>
                  <a:pt x="2165" y="542"/>
                </a:lnTo>
                <a:lnTo>
                  <a:pt x="2165" y="523"/>
                </a:lnTo>
                <a:lnTo>
                  <a:pt x="2220" y="523"/>
                </a:lnTo>
                <a:lnTo>
                  <a:pt x="2220" y="513"/>
                </a:lnTo>
                <a:lnTo>
                  <a:pt x="2239" y="513"/>
                </a:lnTo>
                <a:lnTo>
                  <a:pt x="2239" y="501"/>
                </a:lnTo>
                <a:lnTo>
                  <a:pt x="2265" y="501"/>
                </a:lnTo>
                <a:lnTo>
                  <a:pt x="2265" y="490"/>
                </a:lnTo>
                <a:lnTo>
                  <a:pt x="2280" y="490"/>
                </a:lnTo>
                <a:lnTo>
                  <a:pt x="2280" y="480"/>
                </a:lnTo>
                <a:lnTo>
                  <a:pt x="2302" y="480"/>
                </a:lnTo>
                <a:lnTo>
                  <a:pt x="2302" y="470"/>
                </a:lnTo>
                <a:lnTo>
                  <a:pt x="2364" y="470"/>
                </a:lnTo>
                <a:lnTo>
                  <a:pt x="2364" y="454"/>
                </a:lnTo>
                <a:lnTo>
                  <a:pt x="2380" y="454"/>
                </a:lnTo>
                <a:lnTo>
                  <a:pt x="2380" y="435"/>
                </a:lnTo>
                <a:lnTo>
                  <a:pt x="2392" y="435"/>
                </a:lnTo>
                <a:lnTo>
                  <a:pt x="2392" y="423"/>
                </a:lnTo>
                <a:lnTo>
                  <a:pt x="2421" y="423"/>
                </a:lnTo>
                <a:lnTo>
                  <a:pt x="2441" y="423"/>
                </a:lnTo>
                <a:lnTo>
                  <a:pt x="2441" y="400"/>
                </a:lnTo>
                <a:lnTo>
                  <a:pt x="2448" y="400"/>
                </a:lnTo>
                <a:lnTo>
                  <a:pt x="2448" y="382"/>
                </a:lnTo>
                <a:lnTo>
                  <a:pt x="2470" y="382"/>
                </a:lnTo>
                <a:lnTo>
                  <a:pt x="2484" y="382"/>
                </a:lnTo>
                <a:lnTo>
                  <a:pt x="2484" y="358"/>
                </a:lnTo>
                <a:lnTo>
                  <a:pt x="2503" y="358"/>
                </a:lnTo>
                <a:lnTo>
                  <a:pt x="2511" y="358"/>
                </a:lnTo>
                <a:lnTo>
                  <a:pt x="2511" y="339"/>
                </a:lnTo>
                <a:lnTo>
                  <a:pt x="2546" y="339"/>
                </a:lnTo>
                <a:lnTo>
                  <a:pt x="2581" y="339"/>
                </a:lnTo>
                <a:lnTo>
                  <a:pt x="2581" y="325"/>
                </a:lnTo>
                <a:lnTo>
                  <a:pt x="2661" y="325"/>
                </a:lnTo>
                <a:lnTo>
                  <a:pt x="2661" y="304"/>
                </a:lnTo>
                <a:lnTo>
                  <a:pt x="2747" y="304"/>
                </a:lnTo>
                <a:lnTo>
                  <a:pt x="2747" y="290"/>
                </a:lnTo>
                <a:lnTo>
                  <a:pt x="2785" y="290"/>
                </a:lnTo>
                <a:lnTo>
                  <a:pt x="2785" y="270"/>
                </a:lnTo>
                <a:lnTo>
                  <a:pt x="2800" y="270"/>
                </a:lnTo>
                <a:lnTo>
                  <a:pt x="2800" y="251"/>
                </a:lnTo>
                <a:lnTo>
                  <a:pt x="2861" y="251"/>
                </a:lnTo>
                <a:lnTo>
                  <a:pt x="2861" y="221"/>
                </a:lnTo>
                <a:lnTo>
                  <a:pt x="2878" y="221"/>
                </a:lnTo>
                <a:lnTo>
                  <a:pt x="2878" y="204"/>
                </a:lnTo>
                <a:lnTo>
                  <a:pt x="2906" y="204"/>
                </a:lnTo>
                <a:lnTo>
                  <a:pt x="2906" y="182"/>
                </a:lnTo>
                <a:lnTo>
                  <a:pt x="2927" y="182"/>
                </a:lnTo>
                <a:lnTo>
                  <a:pt x="2927" y="153"/>
                </a:lnTo>
                <a:lnTo>
                  <a:pt x="2962" y="153"/>
                </a:lnTo>
                <a:lnTo>
                  <a:pt x="2962" y="129"/>
                </a:lnTo>
                <a:lnTo>
                  <a:pt x="3025" y="129"/>
                </a:lnTo>
                <a:lnTo>
                  <a:pt x="3025" y="108"/>
                </a:lnTo>
                <a:lnTo>
                  <a:pt x="3085" y="108"/>
                </a:lnTo>
                <a:lnTo>
                  <a:pt x="3085" y="92"/>
                </a:lnTo>
                <a:lnTo>
                  <a:pt x="3140" y="92"/>
                </a:lnTo>
                <a:lnTo>
                  <a:pt x="3140" y="75"/>
                </a:lnTo>
                <a:lnTo>
                  <a:pt x="3166" y="75"/>
                </a:lnTo>
                <a:lnTo>
                  <a:pt x="3166" y="61"/>
                </a:lnTo>
                <a:lnTo>
                  <a:pt x="3179" y="61"/>
                </a:lnTo>
                <a:lnTo>
                  <a:pt x="3179" y="39"/>
                </a:lnTo>
                <a:lnTo>
                  <a:pt x="3199" y="39"/>
                </a:lnTo>
                <a:lnTo>
                  <a:pt x="3199" y="30"/>
                </a:lnTo>
                <a:lnTo>
                  <a:pt x="3252" y="30"/>
                </a:lnTo>
                <a:lnTo>
                  <a:pt x="3252" y="10"/>
                </a:lnTo>
                <a:lnTo>
                  <a:pt x="3259" y="10"/>
                </a:lnTo>
                <a:lnTo>
                  <a:pt x="3259" y="0"/>
                </a:lnTo>
                <a:lnTo>
                  <a:pt x="3318" y="0"/>
                </a:lnTo>
              </a:path>
            </a:pathLst>
          </a:custGeom>
          <a:noFill/>
          <a:ln w="28575">
            <a:solidFill>
              <a:srgbClr val="2C6B9C"/>
            </a:solidFill>
            <a:miter lim="800000"/>
            <a:headEnd/>
            <a:tailEnd/>
          </a:ln>
        </p:spPr>
        <p:txBody>
          <a:bodyPr lIns="91418" tIns="45718" rIns="91418" bIns="45718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srgbClr val="7600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0" name="Title 1"/>
          <p:cNvSpPr txBox="1">
            <a:spLocks/>
          </p:cNvSpPr>
          <p:nvPr/>
        </p:nvSpPr>
        <p:spPr bwMode="auto">
          <a:xfrm>
            <a:off x="14699" y="867648"/>
            <a:ext cx="11800120" cy="7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6" tIns="45443" rIns="90886" bIns="45443" anchor="ctr"/>
          <a:lstStyle/>
          <a:p>
            <a:pPr defTabSz="9088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700" dirty="0">
              <a:solidFill>
                <a:srgbClr val="76004B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ARISTOTLE: </a:t>
            </a:r>
            <a:r>
              <a:rPr lang="en-US" altLang="en-US" sz="3200" dirty="0" err="1" smtClean="0"/>
              <a:t>Apiksaban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značajno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smanjuje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rizik</a:t>
            </a:r>
            <a:r>
              <a:rPr lang="en-US" altLang="en-US" sz="3200" dirty="0" smtClean="0"/>
              <a:t> od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velikog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krvarenja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vs. varfarin</a:t>
            </a:r>
            <a:r>
              <a:rPr lang="en-US" altLang="en-US" sz="3200" baseline="30000" dirty="0" smtClean="0"/>
              <a:t>1</a:t>
            </a:r>
            <a:r>
              <a:rPr lang="en-US" altLang="en-US" sz="3200" dirty="0" smtClean="0"/>
              <a:t> </a:t>
            </a:r>
            <a:endParaRPr lang="en-GB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altLang="en-US" dirty="0" smtClean="0"/>
              <a:t>Major </a:t>
            </a:r>
            <a:r>
              <a:rPr lang="it-IT" altLang="en-US" dirty="0"/>
              <a:t>bleeding defined by ISTH </a:t>
            </a:r>
            <a:r>
              <a:rPr lang="it-IT" altLang="en-US" dirty="0" err="1" smtClean="0"/>
              <a:t>criteria</a:t>
            </a:r>
            <a:r>
              <a:rPr lang="it-IT" altLang="en-US" dirty="0" smtClean="0"/>
              <a:t>. </a:t>
            </a:r>
            <a:endParaRPr lang="en-GB" altLang="en-US" dirty="0"/>
          </a:p>
          <a:p>
            <a:r>
              <a:rPr lang="en-GB" altLang="en-US" dirty="0"/>
              <a:t>ARR: absolute relative risk; CI: confidence interval; </a:t>
            </a:r>
            <a:r>
              <a:rPr lang="en-GB" altLang="en-US" dirty="0" smtClean="0"/>
              <a:t>HR: hazard </a:t>
            </a:r>
            <a:r>
              <a:rPr lang="en-GB" altLang="en-US" dirty="0"/>
              <a:t>ratio</a:t>
            </a:r>
            <a:r>
              <a:rPr lang="en-GB" altLang="en-US" dirty="0" smtClean="0"/>
              <a:t>; ISTH</a:t>
            </a:r>
            <a:r>
              <a:rPr lang="en-GB" altLang="en-US" dirty="0"/>
              <a:t>: International Society for Thrombosis and </a:t>
            </a:r>
            <a:r>
              <a:rPr lang="en-GB" altLang="en-US" dirty="0" smtClean="0"/>
              <a:t>Haemostasis</a:t>
            </a:r>
            <a:r>
              <a:rPr lang="en-GB" altLang="en-US" dirty="0"/>
              <a:t>; RRR: relative risk reduction. </a:t>
            </a:r>
          </a:p>
        </p:txBody>
      </p:sp>
      <p:sp>
        <p:nvSpPr>
          <p:cNvPr id="58" name="Text Placeholder 4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Granger </a:t>
            </a:r>
            <a:r>
              <a:rPr lang="en-US" dirty="0" smtClean="0"/>
              <a:t>CB, et </a:t>
            </a:r>
            <a:r>
              <a:rPr lang="en-US" dirty="0"/>
              <a:t>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</a:t>
            </a:r>
            <a:r>
              <a:rPr lang="en-US" i="1" dirty="0" smtClean="0"/>
              <a:t>Med </a:t>
            </a:r>
            <a:r>
              <a:rPr lang="en-US" dirty="0"/>
              <a:t>2011;365:981–992.</a:t>
            </a:r>
            <a:endParaRPr lang="en-GB" dirty="0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7579852" y="2610548"/>
            <a:ext cx="1160936" cy="36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4" tIns="34166" rIns="68324" bIns="34166">
            <a:spAutoFit/>
          </a:bodyPr>
          <a:lstStyle/>
          <a:p>
            <a:pPr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is-IS" altLang="en-US" sz="2100" dirty="0">
                <a:solidFill>
                  <a:srgbClr val="F26938"/>
                </a:solidFill>
                <a:ea typeface="MS PGothic" pitchFamily="34" charset="-128"/>
                <a:cs typeface="Arial" pitchFamily="34" charset="0"/>
              </a:rPr>
              <a:t>Apixaban</a:t>
            </a:r>
            <a:endParaRPr lang="en-US" altLang="en-US" sz="2100" dirty="0">
              <a:solidFill>
                <a:srgbClr val="F26938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7022368" y="1642243"/>
            <a:ext cx="1108278" cy="36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324" tIns="34166" rIns="68324" bIns="34166">
            <a:spAutoFit/>
          </a:bodyPr>
          <a:lstStyle/>
          <a:p>
            <a:pPr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is-IS" altLang="en-US" sz="2100" dirty="0">
                <a:solidFill>
                  <a:srgbClr val="2C6B9C"/>
                </a:solidFill>
                <a:ea typeface="MS PGothic" pitchFamily="34" charset="-128"/>
                <a:cs typeface="Arial" pitchFamily="34" charset="0"/>
              </a:rPr>
              <a:t>Warfarin</a:t>
            </a:r>
            <a:endParaRPr lang="en-US" altLang="en-US" sz="2100" dirty="0">
              <a:solidFill>
                <a:srgbClr val="2C6B9C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78" name="Groupe 37"/>
          <p:cNvGrpSpPr>
            <a:grpSpLocks/>
          </p:cNvGrpSpPr>
          <p:nvPr/>
        </p:nvGrpSpPr>
        <p:grpSpPr bwMode="auto">
          <a:xfrm>
            <a:off x="3409644" y="3504531"/>
            <a:ext cx="5823642" cy="327799"/>
            <a:chOff x="2068508" y="4805335"/>
            <a:chExt cx="5754687" cy="573023"/>
          </a:xfrm>
        </p:grpSpPr>
        <p:sp>
          <p:nvSpPr>
            <p:cNvPr id="79" name="TextBox 8"/>
            <p:cNvSpPr txBox="1">
              <a:spLocks noChangeArrowheads="1"/>
            </p:cNvSpPr>
            <p:nvPr/>
          </p:nvSpPr>
          <p:spPr bwMode="auto">
            <a:xfrm>
              <a:off x="2068508" y="4805365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80" name="TextBox 8"/>
            <p:cNvSpPr txBox="1">
              <a:spLocks noChangeArrowheads="1"/>
            </p:cNvSpPr>
            <p:nvPr/>
          </p:nvSpPr>
          <p:spPr bwMode="auto">
            <a:xfrm>
              <a:off x="3116258" y="4805361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6</a:t>
              </a:r>
            </a:p>
          </p:txBody>
        </p:sp>
        <p:sp>
          <p:nvSpPr>
            <p:cNvPr id="81" name="TextBox 8"/>
            <p:cNvSpPr txBox="1">
              <a:spLocks noChangeArrowheads="1"/>
            </p:cNvSpPr>
            <p:nvPr/>
          </p:nvSpPr>
          <p:spPr bwMode="auto">
            <a:xfrm>
              <a:off x="4151307" y="4805354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12</a:t>
              </a:r>
            </a:p>
          </p:txBody>
        </p:sp>
        <p:sp>
          <p:nvSpPr>
            <p:cNvPr id="83" name="TextBox 8"/>
            <p:cNvSpPr txBox="1">
              <a:spLocks noChangeArrowheads="1"/>
            </p:cNvSpPr>
            <p:nvPr/>
          </p:nvSpPr>
          <p:spPr bwMode="auto">
            <a:xfrm>
              <a:off x="5192708" y="4805347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18</a:t>
              </a:r>
            </a:p>
          </p:txBody>
        </p:sp>
        <p:sp>
          <p:nvSpPr>
            <p:cNvPr id="84" name="TextBox 8"/>
            <p:cNvSpPr txBox="1">
              <a:spLocks noChangeArrowheads="1"/>
            </p:cNvSpPr>
            <p:nvPr/>
          </p:nvSpPr>
          <p:spPr bwMode="auto">
            <a:xfrm>
              <a:off x="6246808" y="4805344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24</a:t>
              </a:r>
            </a:p>
          </p:txBody>
        </p:sp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7281858" y="4805335"/>
              <a:ext cx="541337" cy="57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30</a:t>
              </a:r>
            </a:p>
          </p:txBody>
        </p:sp>
      </p:grpSp>
      <p:grpSp>
        <p:nvGrpSpPr>
          <p:cNvPr id="86" name="Groupe 38"/>
          <p:cNvGrpSpPr>
            <a:grpSpLocks/>
          </p:cNvGrpSpPr>
          <p:nvPr/>
        </p:nvGrpSpPr>
        <p:grpSpPr bwMode="auto">
          <a:xfrm>
            <a:off x="3056447" y="1431095"/>
            <a:ext cx="545994" cy="2146835"/>
            <a:chOff x="1617658" y="1363663"/>
            <a:chExt cx="541337" cy="3747119"/>
          </a:xfrm>
        </p:grpSpPr>
        <p:sp>
          <p:nvSpPr>
            <p:cNvPr id="87" name="TextBox 8"/>
            <p:cNvSpPr txBox="1">
              <a:spLocks noChangeArrowheads="1"/>
            </p:cNvSpPr>
            <p:nvPr/>
          </p:nvSpPr>
          <p:spPr bwMode="auto">
            <a:xfrm>
              <a:off x="1617658" y="4538666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88" name="TextBox 8"/>
            <p:cNvSpPr txBox="1">
              <a:spLocks noChangeArrowheads="1"/>
            </p:cNvSpPr>
            <p:nvPr/>
          </p:nvSpPr>
          <p:spPr bwMode="auto">
            <a:xfrm>
              <a:off x="1617658" y="3776656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</a:t>
              </a:r>
            </a:p>
          </p:txBody>
        </p:sp>
        <p:sp>
          <p:nvSpPr>
            <p:cNvPr id="89" name="TextBox 8"/>
            <p:cNvSpPr txBox="1">
              <a:spLocks noChangeArrowheads="1"/>
            </p:cNvSpPr>
            <p:nvPr/>
          </p:nvSpPr>
          <p:spPr bwMode="auto">
            <a:xfrm>
              <a:off x="1617658" y="2970215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4</a:t>
              </a:r>
            </a:p>
          </p:txBody>
        </p:sp>
        <p:sp>
          <p:nvSpPr>
            <p:cNvPr id="90" name="TextBox 8"/>
            <p:cNvSpPr txBox="1">
              <a:spLocks noChangeArrowheads="1"/>
            </p:cNvSpPr>
            <p:nvPr/>
          </p:nvSpPr>
          <p:spPr bwMode="auto">
            <a:xfrm>
              <a:off x="1617658" y="2144710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6</a:t>
              </a:r>
            </a:p>
          </p:txBody>
        </p:sp>
        <p:sp>
          <p:nvSpPr>
            <p:cNvPr id="91" name="TextBox 8"/>
            <p:cNvSpPr txBox="1">
              <a:spLocks noChangeArrowheads="1"/>
            </p:cNvSpPr>
            <p:nvPr/>
          </p:nvSpPr>
          <p:spPr bwMode="auto">
            <a:xfrm>
              <a:off x="1617658" y="1363663"/>
              <a:ext cx="541337" cy="57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92" name="Line 35"/>
          <p:cNvSpPr>
            <a:spLocks noChangeShapeType="1"/>
          </p:cNvSpPr>
          <p:nvPr/>
        </p:nvSpPr>
        <p:spPr bwMode="auto">
          <a:xfrm>
            <a:off x="3587311" y="2966899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95" name="Text Box 84"/>
          <p:cNvSpPr txBox="1">
            <a:spLocks noChangeArrowheads="1"/>
          </p:cNvSpPr>
          <p:nvPr/>
        </p:nvSpPr>
        <p:spPr bwMode="auto">
          <a:xfrm>
            <a:off x="9286916" y="2191938"/>
            <a:ext cx="2707136" cy="1327819"/>
          </a:xfrm>
          <a:prstGeom prst="roundRect">
            <a:avLst>
              <a:gd name="adj" fmla="val 8023"/>
            </a:avLst>
          </a:prstGeom>
          <a:solidFill>
            <a:srgbClr val="F26A38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it-IT" i="0" dirty="0">
                <a:solidFill>
                  <a:prstClr val="white"/>
                </a:solidFill>
                <a:effectLst/>
              </a:rPr>
              <a:t>RRR 31%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it-IT" i="0" dirty="0">
                <a:solidFill>
                  <a:prstClr val="white"/>
                </a:solidFill>
                <a:effectLst/>
              </a:rPr>
              <a:t>ARR 0.96%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it-IT" i="0" dirty="0">
                <a:solidFill>
                  <a:prstClr val="white"/>
                </a:solidFill>
                <a:effectLst/>
              </a:rPr>
              <a:t>HR=0.69 (95% CI: 0.60–0.80) </a:t>
            </a:r>
            <a:br>
              <a:rPr lang="it-IT" i="0" dirty="0">
                <a:solidFill>
                  <a:prstClr val="white"/>
                </a:solidFill>
                <a:effectLst/>
              </a:rPr>
            </a:br>
            <a:r>
              <a:rPr lang="it-IT" dirty="0">
                <a:solidFill>
                  <a:prstClr val="white"/>
                </a:solidFill>
                <a:effectLst/>
              </a:rPr>
              <a:t>P</a:t>
            </a:r>
            <a:r>
              <a:rPr lang="it-IT" i="0" dirty="0">
                <a:solidFill>
                  <a:prstClr val="white"/>
                </a:solidFill>
                <a:effectLst/>
              </a:rPr>
              <a:t>&lt;0.001</a:t>
            </a:r>
          </a:p>
        </p:txBody>
      </p:sp>
      <p:sp>
        <p:nvSpPr>
          <p:cNvPr id="96" name="TextBox 8"/>
          <p:cNvSpPr txBox="1">
            <a:spLocks noChangeArrowheads="1"/>
          </p:cNvSpPr>
          <p:nvPr/>
        </p:nvSpPr>
        <p:spPr bwMode="auto">
          <a:xfrm rot="16200000">
            <a:off x="300940" y="2674441"/>
            <a:ext cx="2442359" cy="3090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324" tIns="34166" rIns="68324" bIns="34166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Patients with event (%)</a:t>
            </a: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4158993" y="4416281"/>
            <a:ext cx="3367400" cy="30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324" tIns="34166" rIns="68324" bIns="34166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Months</a:t>
            </a:r>
          </a:p>
        </p:txBody>
      </p:sp>
      <p:sp>
        <p:nvSpPr>
          <p:cNvPr id="98" name="TextBox 8"/>
          <p:cNvSpPr txBox="1">
            <a:spLocks noChangeArrowheads="1"/>
          </p:cNvSpPr>
          <p:nvPr/>
        </p:nvSpPr>
        <p:spPr bwMode="auto">
          <a:xfrm>
            <a:off x="2022701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99" name="TextBox 8"/>
          <p:cNvSpPr txBox="1">
            <a:spLocks noChangeArrowheads="1"/>
          </p:cNvSpPr>
          <p:nvPr/>
        </p:nvSpPr>
        <p:spPr bwMode="auto">
          <a:xfrm>
            <a:off x="3419610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6</a:t>
            </a:r>
          </a:p>
        </p:txBody>
      </p:sp>
      <p:sp>
        <p:nvSpPr>
          <p:cNvPr id="100" name="TextBox 8"/>
          <p:cNvSpPr txBox="1">
            <a:spLocks noChangeArrowheads="1"/>
          </p:cNvSpPr>
          <p:nvPr/>
        </p:nvSpPr>
        <p:spPr bwMode="auto">
          <a:xfrm>
            <a:off x="4799592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12</a:t>
            </a:r>
          </a:p>
        </p:txBody>
      </p:sp>
      <p:sp>
        <p:nvSpPr>
          <p:cNvPr id="101" name="TextBox 8"/>
          <p:cNvSpPr txBox="1">
            <a:spLocks noChangeArrowheads="1"/>
          </p:cNvSpPr>
          <p:nvPr/>
        </p:nvSpPr>
        <p:spPr bwMode="auto">
          <a:xfrm>
            <a:off x="6188035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18</a:t>
            </a:r>
          </a:p>
        </p:txBody>
      </p:sp>
      <p:sp>
        <p:nvSpPr>
          <p:cNvPr id="102" name="TextBox 8"/>
          <p:cNvSpPr txBox="1">
            <a:spLocks noChangeArrowheads="1"/>
          </p:cNvSpPr>
          <p:nvPr/>
        </p:nvSpPr>
        <p:spPr bwMode="auto">
          <a:xfrm>
            <a:off x="7593392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24</a:t>
            </a:r>
          </a:p>
        </p:txBody>
      </p:sp>
      <p:sp>
        <p:nvSpPr>
          <p:cNvPr id="103" name="TextBox 8"/>
          <p:cNvSpPr txBox="1">
            <a:spLocks noChangeArrowheads="1"/>
          </p:cNvSpPr>
          <p:nvPr/>
        </p:nvSpPr>
        <p:spPr bwMode="auto">
          <a:xfrm>
            <a:off x="8973391" y="4122583"/>
            <a:ext cx="721737" cy="3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 defTabSz="829322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7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30</a:t>
            </a:r>
          </a:p>
        </p:txBody>
      </p:sp>
      <p:grpSp>
        <p:nvGrpSpPr>
          <p:cNvPr id="104" name="Groupe 38"/>
          <p:cNvGrpSpPr>
            <a:grpSpLocks/>
          </p:cNvGrpSpPr>
          <p:nvPr/>
        </p:nvGrpSpPr>
        <p:grpSpPr bwMode="auto">
          <a:xfrm>
            <a:off x="1583916" y="1446480"/>
            <a:ext cx="721737" cy="2761598"/>
            <a:chOff x="1622421" y="1347091"/>
            <a:chExt cx="541337" cy="3602604"/>
          </a:xfrm>
        </p:grpSpPr>
        <p:sp>
          <p:nvSpPr>
            <p:cNvPr id="105" name="TextBox 8"/>
            <p:cNvSpPr txBox="1">
              <a:spLocks noChangeArrowheads="1"/>
            </p:cNvSpPr>
            <p:nvPr/>
          </p:nvSpPr>
          <p:spPr bwMode="auto">
            <a:xfrm>
              <a:off x="1622421" y="4522092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106" name="TextBox 8"/>
            <p:cNvSpPr txBox="1">
              <a:spLocks noChangeArrowheads="1"/>
            </p:cNvSpPr>
            <p:nvPr/>
          </p:nvSpPr>
          <p:spPr bwMode="auto">
            <a:xfrm>
              <a:off x="1622421" y="3883931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20</a:t>
              </a:r>
            </a:p>
          </p:txBody>
        </p:sp>
        <p:sp>
          <p:nvSpPr>
            <p:cNvPr id="107" name="TextBox 8"/>
            <p:cNvSpPr txBox="1">
              <a:spLocks noChangeArrowheads="1"/>
            </p:cNvSpPr>
            <p:nvPr/>
          </p:nvSpPr>
          <p:spPr bwMode="auto">
            <a:xfrm>
              <a:off x="1622421" y="3277539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40</a:t>
              </a:r>
            </a:p>
          </p:txBody>
        </p:sp>
        <p:sp>
          <p:nvSpPr>
            <p:cNvPr id="108" name="TextBox 8"/>
            <p:cNvSpPr txBox="1">
              <a:spLocks noChangeArrowheads="1"/>
            </p:cNvSpPr>
            <p:nvPr/>
          </p:nvSpPr>
          <p:spPr bwMode="auto">
            <a:xfrm>
              <a:off x="1622421" y="1956668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80</a:t>
              </a:r>
            </a:p>
          </p:txBody>
        </p:sp>
        <p:sp>
          <p:nvSpPr>
            <p:cNvPr id="109" name="TextBox 8"/>
            <p:cNvSpPr txBox="1">
              <a:spLocks noChangeArrowheads="1"/>
            </p:cNvSpPr>
            <p:nvPr/>
          </p:nvSpPr>
          <p:spPr bwMode="auto">
            <a:xfrm>
              <a:off x="1622421" y="1347091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 dirty="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100</a:t>
              </a:r>
            </a:p>
          </p:txBody>
        </p:sp>
        <p:sp>
          <p:nvSpPr>
            <p:cNvPr id="110" name="TextBox 8"/>
            <p:cNvSpPr txBox="1">
              <a:spLocks noChangeArrowheads="1"/>
            </p:cNvSpPr>
            <p:nvPr/>
          </p:nvSpPr>
          <p:spPr bwMode="auto">
            <a:xfrm>
              <a:off x="1622421" y="2563062"/>
              <a:ext cx="541337" cy="42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29322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</a:pPr>
              <a:r>
                <a:rPr lang="en-GB" altLang="en-US" sz="1700">
                  <a:solidFill>
                    <a:srgbClr val="76004B"/>
                  </a:solidFill>
                  <a:ea typeface="MS PGothic" pitchFamily="34" charset="-128"/>
                  <a:cs typeface="Arial" pitchFamily="34" charset="0"/>
                </a:rPr>
                <a:t>60</a:t>
              </a:r>
            </a:p>
          </p:txBody>
        </p:sp>
      </p:grp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2374020" y="1600070"/>
            <a:ext cx="0" cy="2450086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2387847" y="3944196"/>
            <a:ext cx="6946970" cy="86632"/>
          </a:xfrm>
          <a:prstGeom prst="line">
            <a:avLst/>
          </a:prstGeom>
          <a:ln w="28575">
            <a:solidFill>
              <a:srgbClr val="2C6B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rot="10800000" flipV="1">
            <a:off x="2387849" y="3996420"/>
            <a:ext cx="6941038" cy="40348"/>
          </a:xfrm>
          <a:prstGeom prst="line">
            <a:avLst/>
          </a:prstGeom>
          <a:ln w="28575">
            <a:solidFill>
              <a:srgbClr val="F2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ine 34"/>
          <p:cNvSpPr>
            <a:spLocks noChangeShapeType="1"/>
          </p:cNvSpPr>
          <p:nvPr/>
        </p:nvSpPr>
        <p:spPr bwMode="auto">
          <a:xfrm>
            <a:off x="2362382" y="4053742"/>
            <a:ext cx="697925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3679350" y="3427328"/>
            <a:ext cx="528131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3587311" y="3427328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18" name="Line 35"/>
          <p:cNvSpPr>
            <a:spLocks noChangeShapeType="1"/>
          </p:cNvSpPr>
          <p:nvPr/>
        </p:nvSpPr>
        <p:spPr bwMode="auto">
          <a:xfrm>
            <a:off x="3587311" y="2506471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19" name="Line 35"/>
          <p:cNvSpPr>
            <a:spLocks noChangeShapeType="1"/>
          </p:cNvSpPr>
          <p:nvPr/>
        </p:nvSpPr>
        <p:spPr bwMode="auto">
          <a:xfrm>
            <a:off x="3587311" y="2046042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0" name="Line 35"/>
          <p:cNvSpPr>
            <a:spLocks noChangeShapeType="1"/>
          </p:cNvSpPr>
          <p:nvPr/>
        </p:nvSpPr>
        <p:spPr bwMode="auto">
          <a:xfrm>
            <a:off x="3587311" y="1585614"/>
            <a:ext cx="9139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1" name="Line 35"/>
          <p:cNvSpPr>
            <a:spLocks noChangeShapeType="1"/>
          </p:cNvSpPr>
          <p:nvPr/>
        </p:nvSpPr>
        <p:spPr bwMode="auto">
          <a:xfrm rot="16200000" flipV="1">
            <a:off x="3638574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>
            <a:off x="3680281" y="1577478"/>
            <a:ext cx="0" cy="184987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3" name="Line 35"/>
          <p:cNvSpPr>
            <a:spLocks noChangeShapeType="1"/>
          </p:cNvSpPr>
          <p:nvPr/>
        </p:nvSpPr>
        <p:spPr bwMode="auto">
          <a:xfrm rot="16200000" flipV="1">
            <a:off x="4692257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4" name="Line 35"/>
          <p:cNvSpPr>
            <a:spLocks noChangeShapeType="1"/>
          </p:cNvSpPr>
          <p:nvPr/>
        </p:nvSpPr>
        <p:spPr bwMode="auto">
          <a:xfrm rot="16200000" flipV="1">
            <a:off x="5745923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5" name="Line 35"/>
          <p:cNvSpPr>
            <a:spLocks noChangeShapeType="1"/>
          </p:cNvSpPr>
          <p:nvPr/>
        </p:nvSpPr>
        <p:spPr bwMode="auto">
          <a:xfrm rot="16200000" flipV="1">
            <a:off x="6799591" y="3474040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6" name="Line 35"/>
          <p:cNvSpPr>
            <a:spLocks noChangeShapeType="1"/>
          </p:cNvSpPr>
          <p:nvPr/>
        </p:nvSpPr>
        <p:spPr bwMode="auto">
          <a:xfrm rot="16200000" flipV="1">
            <a:off x="7853256" y="3474039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7" name="Line 35"/>
          <p:cNvSpPr>
            <a:spLocks noChangeShapeType="1"/>
          </p:cNvSpPr>
          <p:nvPr/>
        </p:nvSpPr>
        <p:spPr bwMode="auto">
          <a:xfrm rot="16200000" flipV="1">
            <a:off x="8906919" y="3474040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 flipH="1">
            <a:off x="2287344" y="4052515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29" name="Line 35"/>
          <p:cNvSpPr>
            <a:spLocks noChangeShapeType="1"/>
          </p:cNvSpPr>
          <p:nvPr/>
        </p:nvSpPr>
        <p:spPr bwMode="auto">
          <a:xfrm rot="16200000" flipV="1">
            <a:off x="2328333" y="4096844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0" name="Line 35"/>
          <p:cNvSpPr>
            <a:spLocks noChangeShapeType="1"/>
          </p:cNvSpPr>
          <p:nvPr/>
        </p:nvSpPr>
        <p:spPr bwMode="auto">
          <a:xfrm flipH="1">
            <a:off x="2287344" y="3563568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1" name="Line 35"/>
          <p:cNvSpPr>
            <a:spLocks noChangeShapeType="1"/>
          </p:cNvSpPr>
          <p:nvPr/>
        </p:nvSpPr>
        <p:spPr bwMode="auto">
          <a:xfrm flipH="1">
            <a:off x="2287344" y="3074620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2" name="Line 35"/>
          <p:cNvSpPr>
            <a:spLocks noChangeShapeType="1"/>
          </p:cNvSpPr>
          <p:nvPr/>
        </p:nvSpPr>
        <p:spPr bwMode="auto">
          <a:xfrm flipH="1">
            <a:off x="2287344" y="2585672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3" name="Line 35"/>
          <p:cNvSpPr>
            <a:spLocks noChangeShapeType="1"/>
          </p:cNvSpPr>
          <p:nvPr/>
        </p:nvSpPr>
        <p:spPr bwMode="auto">
          <a:xfrm flipH="1">
            <a:off x="2287344" y="2096724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4" name="Line 35"/>
          <p:cNvSpPr>
            <a:spLocks noChangeShapeType="1"/>
          </p:cNvSpPr>
          <p:nvPr/>
        </p:nvSpPr>
        <p:spPr bwMode="auto">
          <a:xfrm flipH="1">
            <a:off x="2287344" y="1607775"/>
            <a:ext cx="8090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5" name="Line 35"/>
          <p:cNvSpPr>
            <a:spLocks noChangeShapeType="1"/>
          </p:cNvSpPr>
          <p:nvPr/>
        </p:nvSpPr>
        <p:spPr bwMode="auto">
          <a:xfrm rot="16200000" flipV="1">
            <a:off x="3720128" y="4096846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6" name="Line 35"/>
          <p:cNvSpPr>
            <a:spLocks noChangeShapeType="1"/>
          </p:cNvSpPr>
          <p:nvPr/>
        </p:nvSpPr>
        <p:spPr bwMode="auto">
          <a:xfrm rot="16200000" flipV="1">
            <a:off x="5111921" y="4096846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7" name="Line 35"/>
          <p:cNvSpPr>
            <a:spLocks noChangeShapeType="1"/>
          </p:cNvSpPr>
          <p:nvPr/>
        </p:nvSpPr>
        <p:spPr bwMode="auto">
          <a:xfrm rot="16200000" flipV="1">
            <a:off x="6503713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8" name="Line 35"/>
          <p:cNvSpPr>
            <a:spLocks noChangeShapeType="1"/>
          </p:cNvSpPr>
          <p:nvPr/>
        </p:nvSpPr>
        <p:spPr bwMode="auto">
          <a:xfrm rot="16200000" flipV="1">
            <a:off x="7895508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139" name="Line 35"/>
          <p:cNvSpPr>
            <a:spLocks noChangeShapeType="1"/>
          </p:cNvSpPr>
          <p:nvPr/>
        </p:nvSpPr>
        <p:spPr bwMode="auto">
          <a:xfrm rot="16200000" flipV="1">
            <a:off x="9287307" y="4096847"/>
            <a:ext cx="9142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68324" tIns="34166" rIns="68324" bIns="34166"/>
          <a:lstStyle/>
          <a:p>
            <a:pPr defTabSz="91118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solidFill>
                <a:srgbClr val="76004B"/>
              </a:solidFill>
              <a:cs typeface="Arial" pitchFamily="34" charset="0"/>
            </a:endParaRPr>
          </a:p>
        </p:txBody>
      </p:sp>
      <p:sp>
        <p:nvSpPr>
          <p:cNvPr id="69" name="Rectangle 42"/>
          <p:cNvSpPr>
            <a:spLocks noChangeArrowheads="1"/>
          </p:cNvSpPr>
          <p:nvPr/>
        </p:nvSpPr>
        <p:spPr bwMode="auto">
          <a:xfrm>
            <a:off x="7317407" y="5626615"/>
            <a:ext cx="4456926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Reproduced from Granger et al. 2011.</a:t>
            </a:r>
            <a:r>
              <a:rPr lang="en-GB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graphicFrame>
        <p:nvGraphicFramePr>
          <p:cNvPr id="70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51922"/>
              </p:ext>
            </p:extLst>
          </p:nvPr>
        </p:nvGraphicFramePr>
        <p:xfrm>
          <a:off x="515876" y="4566618"/>
          <a:ext cx="9416829" cy="12524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3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9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1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6903">
                <a:tc gridSpan="2">
                  <a:txBody>
                    <a:bodyPr/>
                    <a:lstStyle/>
                    <a:p>
                      <a:pPr>
                        <a:tabLst>
                          <a:tab pos="1600200" algn="ctr"/>
                          <a:tab pos="2630488" algn="ctr"/>
                          <a:tab pos="3605213" algn="ctr"/>
                          <a:tab pos="4567238" algn="ctr"/>
                          <a:tab pos="5541963" algn="ctr"/>
                          <a:tab pos="6516688" algn="ctr"/>
                        </a:tabLst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Number </a:t>
                      </a:r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at risk</a:t>
                      </a:r>
                    </a:p>
                  </a:txBody>
                  <a:tcPr marL="121904" marR="1219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Apixaban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9,088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8,103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7,564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5,365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3,048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1,515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793">
                <a:tc>
                  <a:txBody>
                    <a:bodyPr/>
                    <a:lstStyle/>
                    <a:p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110" charset="-128"/>
                          <a:cs typeface="Arial" pitchFamily="34" charset="0"/>
                        </a:rPr>
                        <a:t>Warfarin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04" marR="1219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9,052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7,910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7,335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5,196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2,956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1,491</a:t>
                      </a:r>
                    </a:p>
                  </a:txBody>
                  <a:tcPr marL="163109" marR="16310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>
            <a:grpSpLocks/>
          </p:cNvGrpSpPr>
          <p:nvPr/>
        </p:nvGrpSpPr>
        <p:grpSpPr bwMode="auto">
          <a:xfrm flipH="1">
            <a:off x="4701881" y="3080632"/>
            <a:ext cx="2859510" cy="534944"/>
            <a:chOff x="4563718" y="-1626257"/>
            <a:chExt cx="4441376" cy="170168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563718" y="-1612590"/>
              <a:ext cx="4441376" cy="1688014"/>
              <a:chOff x="5002306" y="2553536"/>
              <a:chExt cx="1519665" cy="1688014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002306" y="2553536"/>
                <a:ext cx="15196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cxnSpLocks/>
              </p:cNvCxnSpPr>
              <p:nvPr/>
            </p:nvCxnSpPr>
            <p:spPr>
              <a:xfrm flipH="1">
                <a:off x="5006157" y="2553536"/>
                <a:ext cx="0" cy="16880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H="1">
              <a:off x="8990095" y="-1626257"/>
              <a:ext cx="0" cy="12319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93185"/>
              </p:ext>
            </p:extLst>
          </p:nvPr>
        </p:nvGraphicFramePr>
        <p:xfrm>
          <a:off x="2884469" y="3232697"/>
          <a:ext cx="6206253" cy="252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475" name="ZoneTexte 22"/>
          <p:cNvSpPr txBox="1">
            <a:spLocks noChangeArrowheads="1"/>
          </p:cNvSpPr>
          <p:nvPr/>
        </p:nvSpPr>
        <p:spPr bwMode="auto">
          <a:xfrm>
            <a:off x="2703367" y="1347098"/>
            <a:ext cx="6794105" cy="4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09" tIns="41626" rIns="83209" bIns="41626">
            <a:spAutoFit/>
          </a:bodyPr>
          <a:lstStyle/>
          <a:p>
            <a:pPr defTabSz="91118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b="1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Key secondary efficacy endpoint: all-cause mortality</a:t>
            </a:r>
          </a:p>
        </p:txBody>
      </p:sp>
      <p:sp>
        <p:nvSpPr>
          <p:cNvPr id="105476" name="TextBox 19"/>
          <p:cNvSpPr txBox="1">
            <a:spLocks noChangeArrowheads="1"/>
          </p:cNvSpPr>
          <p:nvPr/>
        </p:nvSpPr>
        <p:spPr bwMode="auto">
          <a:xfrm>
            <a:off x="4301661" y="3528252"/>
            <a:ext cx="813417" cy="3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09" tIns="41626" rIns="83209" bIns="41626">
            <a:spAutoFit/>
          </a:bodyPr>
          <a:lstStyle/>
          <a:p>
            <a:pPr algn="ctr" defTabSz="911180"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2000" b="1" dirty="0">
                <a:solidFill>
                  <a:prstClr val="white"/>
                </a:solidFill>
                <a:cs typeface="Arial" pitchFamily="34" charset="0"/>
              </a:rPr>
              <a:t>3.94%</a:t>
            </a:r>
          </a:p>
        </p:txBody>
      </p:sp>
      <p:sp>
        <p:nvSpPr>
          <p:cNvPr id="105477" name="TextBox 21"/>
          <p:cNvSpPr txBox="1">
            <a:spLocks noChangeArrowheads="1"/>
          </p:cNvSpPr>
          <p:nvPr/>
        </p:nvSpPr>
        <p:spPr bwMode="auto">
          <a:xfrm>
            <a:off x="7129804" y="3725245"/>
            <a:ext cx="813417" cy="3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209" tIns="41626" rIns="83209" bIns="41626">
            <a:spAutoFit/>
          </a:bodyPr>
          <a:lstStyle/>
          <a:p>
            <a:pPr algn="ctr" defTabSz="911180"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2000" b="1">
                <a:solidFill>
                  <a:prstClr val="white"/>
                </a:solidFill>
                <a:cs typeface="Arial" pitchFamily="34" charset="0"/>
              </a:rPr>
              <a:t>3.52%</a:t>
            </a:r>
          </a:p>
        </p:txBody>
      </p:sp>
      <p:sp>
        <p:nvSpPr>
          <p:cNvPr id="105478" name="TextBox 8"/>
          <p:cNvSpPr txBox="1">
            <a:spLocks noChangeArrowheads="1"/>
          </p:cNvSpPr>
          <p:nvPr/>
        </p:nvSpPr>
        <p:spPr bwMode="auto">
          <a:xfrm rot="16200000">
            <a:off x="1576801" y="4131175"/>
            <a:ext cx="2060968" cy="3472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3209" tIns="41626" rIns="83209" bIns="41626">
            <a:spAutoFit/>
          </a:bodyPr>
          <a:lstStyle/>
          <a:p>
            <a:pPr algn="ctr" defTabSz="91118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GB" altLang="en-US" sz="1900" dirty="0">
                <a:solidFill>
                  <a:srgbClr val="76004B"/>
                </a:solidFill>
                <a:ea typeface="MS PGothic" pitchFamily="34" charset="-128"/>
                <a:cs typeface="Arial" pitchFamily="34" charset="0"/>
              </a:rPr>
              <a:t>Event rate (%/year)</a:t>
            </a:r>
          </a:p>
        </p:txBody>
      </p:sp>
      <p:sp>
        <p:nvSpPr>
          <p:cNvPr id="105479" name="Rectangle 32"/>
          <p:cNvSpPr>
            <a:spLocks noChangeArrowheads="1"/>
          </p:cNvSpPr>
          <p:nvPr/>
        </p:nvSpPr>
        <p:spPr bwMode="auto">
          <a:xfrm>
            <a:off x="4230786" y="1825777"/>
            <a:ext cx="3857846" cy="11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257" tIns="41626" rIns="83257" bIns="41626">
            <a:spAutoFit/>
          </a:bodyPr>
          <a:lstStyle/>
          <a:p>
            <a:pPr algn="ctr" defTabSz="832881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76004B"/>
                </a:solidFill>
                <a:cs typeface="Arial" pitchFamily="34" charset="0"/>
              </a:rPr>
              <a:t>HR=0.89</a:t>
            </a:r>
          </a:p>
          <a:p>
            <a:pPr algn="ctr" defTabSz="832881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 dirty="0">
                <a:solidFill>
                  <a:srgbClr val="76004B"/>
                </a:solidFill>
                <a:cs typeface="Arial" pitchFamily="34" charset="0"/>
              </a:rPr>
              <a:t>(95% CI: </a:t>
            </a:r>
            <a:r>
              <a:rPr lang="en-GB" altLang="en-US" sz="2100" dirty="0">
                <a:solidFill>
                  <a:srgbClr val="76004B"/>
                </a:solidFill>
                <a:ea typeface="MS PGothic" pitchFamily="34" charset="-128"/>
                <a:cs typeface="Times New Roman" pitchFamily="18" charset="0"/>
              </a:rPr>
              <a:t>0.80–0.99; </a:t>
            </a:r>
            <a:r>
              <a:rPr lang="en-GB" altLang="en-US" sz="2100" i="1" dirty="0">
                <a:solidFill>
                  <a:srgbClr val="76004B"/>
                </a:solidFill>
                <a:ea typeface="MS PGothic" pitchFamily="34" charset="-128"/>
                <a:cs typeface="Times New Roman" pitchFamily="18" charset="0"/>
              </a:rPr>
              <a:t>P</a:t>
            </a:r>
            <a:r>
              <a:rPr lang="en-GB" altLang="en-US" sz="2100" dirty="0">
                <a:solidFill>
                  <a:srgbClr val="76004B"/>
                </a:solidFill>
                <a:ea typeface="MS PGothic" pitchFamily="34" charset="-128"/>
                <a:cs typeface="Times New Roman" pitchFamily="18" charset="0"/>
              </a:rPr>
              <a:t>=0.047</a:t>
            </a:r>
            <a:r>
              <a:rPr lang="en-GB" altLang="en-US" sz="2100" dirty="0">
                <a:solidFill>
                  <a:srgbClr val="76004B"/>
                </a:solidFill>
                <a:cs typeface="Arial" pitchFamily="34" charset="0"/>
              </a:rPr>
              <a:t>)</a:t>
            </a:r>
          </a:p>
          <a:p>
            <a:pPr algn="ctr" defTabSz="832881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 dirty="0">
                <a:solidFill>
                  <a:srgbClr val="76004B"/>
                </a:solidFill>
                <a:cs typeface="Arial" pitchFamily="34" charset="0"/>
              </a:rPr>
              <a:t>RRR 11%, ARR 0.42%</a:t>
            </a:r>
          </a:p>
        </p:txBody>
      </p:sp>
      <p:sp>
        <p:nvSpPr>
          <p:cNvPr id="21" name="Text Placeholder 44"/>
          <p:cNvSpPr txBox="1">
            <a:spLocks/>
          </p:cNvSpPr>
          <p:nvPr/>
        </p:nvSpPr>
        <p:spPr>
          <a:xfrm>
            <a:off x="6382322" y="5606279"/>
            <a:ext cx="5819985" cy="384500"/>
          </a:xfrm>
          <a:prstGeom prst="rect">
            <a:avLst/>
          </a:prstGeom>
        </p:spPr>
        <p:txBody>
          <a:bodyPr lIns="68225" tIns="34114" rIns="68225" bIns="34114" anchor="ctr"/>
          <a:lstStyle>
            <a:lvl1pPr marL="498474" indent="-498474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026" indent="-415395" algn="l" defTabSz="664632" rtl="0" eaLnBrk="1" latinLnBrk="0" hangingPunct="1">
              <a:spcBef>
                <a:spcPct val="20000"/>
              </a:spcBef>
              <a:buFont typeface="Arial"/>
              <a:buChar char="–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61579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6211" indent="-332316" algn="l" defTabSz="664632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90842" indent="-332316" algn="l" defTabSz="664632" rtl="0" eaLnBrk="1" latinLnBrk="0" hangingPunct="1">
              <a:spcBef>
                <a:spcPct val="20000"/>
              </a:spcBef>
              <a:buFont typeface="Arial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5474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106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4737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49369" indent="-332316" algn="l" defTabSz="664632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  <a:defRPr/>
            </a:pP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246" y="3"/>
            <a:ext cx="11039789" cy="104797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ARISTOTLE: </a:t>
            </a:r>
            <a:r>
              <a:rPr lang="en-US" altLang="en-US" sz="3200" dirty="0" err="1" smtClean="0"/>
              <a:t>Apiksaban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statistički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značajno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smanjuje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smrtnost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zbog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 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bilo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kojeg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uzroka</a:t>
            </a:r>
            <a:r>
              <a:rPr lang="en-US" altLang="en-US" sz="3200" b="1" baseline="30000" dirty="0" smtClean="0">
                <a:solidFill>
                  <a:schemeClr val="accent1"/>
                </a:solidFill>
              </a:rPr>
              <a:t>1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3200" dirty="0" smtClean="0">
                <a:solidFill>
                  <a:schemeClr val="accent1"/>
                </a:solidFill>
              </a:rPr>
              <a:t>vs. </a:t>
            </a:r>
            <a:r>
              <a:rPr lang="en-US" altLang="en-US" sz="3200" dirty="0" err="1" smtClean="0">
                <a:solidFill>
                  <a:schemeClr val="accent1"/>
                </a:solidFill>
              </a:rPr>
              <a:t>varfarin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altLang="en-US" dirty="0" smtClean="0"/>
              <a:t>ARR</a:t>
            </a:r>
            <a:r>
              <a:rPr lang="en-GB" altLang="en-US" dirty="0"/>
              <a:t>: absolute relative risk; CI: confidence interval; </a:t>
            </a:r>
            <a:r>
              <a:rPr lang="en-GB" altLang="en-US" dirty="0" smtClean="0"/>
              <a:t>HR: hazard </a:t>
            </a:r>
            <a:r>
              <a:rPr lang="en-GB" altLang="en-US" dirty="0"/>
              <a:t>ratio; RRR: relative risk </a:t>
            </a:r>
            <a:r>
              <a:rPr lang="en-GB" altLang="en-US" dirty="0" smtClean="0"/>
              <a:t>reduction. </a:t>
            </a:r>
            <a:endParaRPr lang="en-GB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1. Granger </a:t>
            </a:r>
            <a:r>
              <a:rPr lang="en-US" dirty="0" smtClean="0"/>
              <a:t>CB, et </a:t>
            </a:r>
            <a:r>
              <a:rPr lang="en-US" dirty="0"/>
              <a:t>al.</a:t>
            </a:r>
            <a:r>
              <a:rPr lang="en-US" i="1" dirty="0"/>
              <a:t> N </a:t>
            </a:r>
            <a:r>
              <a:rPr lang="en-US" i="1" dirty="0" err="1"/>
              <a:t>Engl</a:t>
            </a:r>
            <a:r>
              <a:rPr lang="en-US" i="1" dirty="0"/>
              <a:t> J </a:t>
            </a:r>
            <a:r>
              <a:rPr lang="en-US" i="1" dirty="0" smtClean="0"/>
              <a:t>Med </a:t>
            </a:r>
            <a:r>
              <a:rPr lang="en-US" dirty="0"/>
              <a:t>2011;365:981–992.</a:t>
            </a:r>
            <a:endParaRPr lang="en-GB" dirty="0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7237187" y="5740232"/>
            <a:ext cx="4456926" cy="2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49" tIns="55525" rIns="111049" bIns="55525">
            <a:spAutoFit/>
          </a:bodyPr>
          <a:lstStyle/>
          <a:p>
            <a:pPr marL="414068" indent="-414068" algn="r" defTabSz="829322" fontAlgn="base">
              <a:spcBef>
                <a:spcPct val="20000"/>
              </a:spcBef>
              <a:spcAft>
                <a:spcPct val="0"/>
              </a:spcAft>
              <a:buClr>
                <a:srgbClr val="F26A38"/>
              </a:buClr>
              <a:buSzPct val="80000"/>
            </a:pPr>
            <a:r>
              <a:rPr lang="en-GB" altLang="en-US" sz="1100" i="1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Created from Granger et al. 2011.</a:t>
            </a:r>
            <a:r>
              <a:rPr lang="en-GB" altLang="en-US" sz="1100" i="1" baseline="30000" dirty="0">
                <a:solidFill>
                  <a:srgbClr val="76004B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94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fizer Innovative Health ">
      <a:dk1>
        <a:srgbClr val="27497F"/>
      </a:dk1>
      <a:lt1>
        <a:srgbClr val="FFFFFF"/>
      </a:lt1>
      <a:dk2>
        <a:srgbClr val="4C4D4C"/>
      </a:dk2>
      <a:lt2>
        <a:srgbClr val="E7E6E6"/>
      </a:lt2>
      <a:accent1>
        <a:srgbClr val="7DBA00"/>
      </a:accent1>
      <a:accent2>
        <a:srgbClr val="ED7D31"/>
      </a:accent2>
      <a:accent3>
        <a:srgbClr val="E01383"/>
      </a:accent3>
      <a:accent4>
        <a:srgbClr val="646569"/>
      </a:accent4>
      <a:accent5>
        <a:srgbClr val="00AEEF"/>
      </a:accent5>
      <a:accent6>
        <a:srgbClr val="F7D417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ier1_GlobalManagement Opt 1" id="{63B7BFA8-903D-4644-92C1-C3717FF310CE}" vid="{8FFAD343-9ABF-FD41-9765-4D076B1A3DAA}"/>
    </a:ext>
  </a:extLst>
</a:theme>
</file>

<file path=ppt/theme/theme2.xml><?xml version="1.0" encoding="utf-8"?>
<a:theme xmlns:a="http://schemas.openxmlformats.org/drawingml/2006/main" name="3_Office Theme">
  <a:themeElements>
    <a:clrScheme name="2_Office Theme 1">
      <a:dk1>
        <a:srgbClr val="002F5D"/>
      </a:dk1>
      <a:lt1>
        <a:srgbClr val="FFFFFF"/>
      </a:lt1>
      <a:dk2>
        <a:srgbClr val="002F5D"/>
      </a:dk2>
      <a:lt2>
        <a:srgbClr val="FFFFFF"/>
      </a:lt2>
      <a:accent1>
        <a:srgbClr val="3399FF"/>
      </a:accent1>
      <a:accent2>
        <a:srgbClr val="9933FF"/>
      </a:accent2>
      <a:accent3>
        <a:srgbClr val="FFFFFF"/>
      </a:accent3>
      <a:accent4>
        <a:srgbClr val="00274E"/>
      </a:accent4>
      <a:accent5>
        <a:srgbClr val="ADCAFF"/>
      </a:accent5>
      <a:accent6>
        <a:srgbClr val="8A2DE7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2F5D"/>
        </a:dk1>
        <a:lt1>
          <a:srgbClr val="FFFFFF"/>
        </a:lt1>
        <a:dk2>
          <a:srgbClr val="002F5D"/>
        </a:dk2>
        <a:lt2>
          <a:srgbClr val="FFFFFF"/>
        </a:lt2>
        <a:accent1>
          <a:srgbClr val="3399FF"/>
        </a:accent1>
        <a:accent2>
          <a:srgbClr val="9933FF"/>
        </a:accent2>
        <a:accent3>
          <a:srgbClr val="FFFFFF"/>
        </a:accent3>
        <a:accent4>
          <a:srgbClr val="00274E"/>
        </a:accent4>
        <a:accent5>
          <a:srgbClr val="ADCAFF"/>
        </a:accent5>
        <a:accent6>
          <a:srgbClr val="8A2DE7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Office Theme">
  <a:themeElements>
    <a:clrScheme name="Custom 111">
      <a:dk1>
        <a:srgbClr val="76004B"/>
      </a:dk1>
      <a:lt1>
        <a:sysClr val="window" lastClr="FFFFFF"/>
      </a:lt1>
      <a:dk2>
        <a:srgbClr val="76004B"/>
      </a:dk2>
      <a:lt2>
        <a:srgbClr val="EEECE1"/>
      </a:lt2>
      <a:accent1>
        <a:srgbClr val="76004B"/>
      </a:accent1>
      <a:accent2>
        <a:srgbClr val="F26938"/>
      </a:accent2>
      <a:accent3>
        <a:srgbClr val="7F7F7F"/>
      </a:accent3>
      <a:accent4>
        <a:srgbClr val="2C6B9C"/>
      </a:accent4>
      <a:accent5>
        <a:srgbClr val="FAC090"/>
      </a:accent5>
      <a:accent6>
        <a:srgbClr val="D2A3BA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0452CC0D270479ED60F56125FA16E" ma:contentTypeVersion="0" ma:contentTypeDescription="Create a new document." ma:contentTypeScope="" ma:versionID="7d94cdc375129e7cc4419fed40743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85D9F6-F0E5-4D93-A2A4-0E89786D4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9D638-880A-48A4-94BD-58E9E0D2A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79D2E9-F644-4F88-A2F4-6419C00B946B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4609</Words>
  <Application>Microsoft Office PowerPoint</Application>
  <PresentationFormat>Custom</PresentationFormat>
  <Paragraphs>1015</Paragraphs>
  <Slides>39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1_Office Theme</vt:lpstr>
      <vt:lpstr>3_Office Theme</vt:lpstr>
      <vt:lpstr>19_Office Theme</vt:lpstr>
      <vt:lpstr>PowerPoint Presentation</vt:lpstr>
      <vt:lpstr>PowerPoint Presentation</vt:lpstr>
      <vt:lpstr>PowerPoint Presentation</vt:lpstr>
      <vt:lpstr>Meta analiza: Učinkovitost NOAKa vs. varfarin u prevenciji moždanog udara kod bolesnika s NVAF-om1</vt:lpstr>
      <vt:lpstr>Meta analiza: Sigurnost NOAKa vs. varfarin u prevenciji moždanog udara kod bolesnika s NVAF-om1</vt:lpstr>
      <vt:lpstr>Meta analiza: NOAKi vs. varfarin – sekundarna učinovitost i sigurnosni profil 1</vt:lpstr>
      <vt:lpstr>ARISTOTLE: Apiksaban je dokazao superiornost naspram varfarina u prevenciji MU ili SE1 </vt:lpstr>
      <vt:lpstr>ARISTOTLE: Apiksaban značajno smanjuje rizik od velikog krvarenja vs. varfarin1 </vt:lpstr>
      <vt:lpstr>ARISTOTLE: Apiksaban statistički značajno smanjuje smrtnost zbog  bilo kojeg uzroka1  vs. varfarin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OAK-i su efikasniji od aspirina za sekundarnu prevenciju moždanog udara u  AF</vt:lpstr>
      <vt:lpstr>AVERROES: dizajn studije 1,2</vt:lpstr>
      <vt:lpstr>AVERROES: Moždani udar /SE kod pacijenata sa ili bez  prijašnjeg  moždanog udara /TIA</vt:lpstr>
      <vt:lpstr>AVERROES: Veliko krvarenje kod pacijenata  sa ili bez  prijašnjeg  moždanog udara /TIA</vt:lpstr>
      <vt:lpstr>ESC 2016 smijernice :sekundarna prevencija moždanog udara- NOAK-i imaju prednost u odnosu na VKA ili aspirin kod AF pacijenata s prethodnim MU </vt:lpstr>
      <vt:lpstr>Zaključak</vt:lpstr>
      <vt:lpstr>PowerPoint Presentation</vt:lpstr>
      <vt:lpstr>Početak antikoagulacije s  VKA i rizik od moždanog udara </vt:lpstr>
      <vt:lpstr>Meta-analiza: prethodni moždani udar ili sistemska embolija (SE)</vt:lpstr>
      <vt:lpstr>Meta-analiza:smrt zbog bilo kojeg uzroka kod prethodnih moždanih udara ili embolije</vt:lpstr>
      <vt:lpstr>ESC 2016 guidelines: Sekundarna prevencija moždanog udara</vt:lpstr>
      <vt:lpstr>PowerPoint Presentation</vt:lpstr>
      <vt:lpstr>“Background“:</vt:lpstr>
      <vt:lpstr>PowerPoint Presentation</vt:lpstr>
      <vt:lpstr>PowerPoint Presentation</vt:lpstr>
      <vt:lpstr>Sažetak i zaključak</vt:lpstr>
      <vt:lpstr>2.Pacijent je primljen s  hemiparezom I glavoboljom </vt:lpstr>
      <vt:lpstr>Meta-analiza: rizik od hemoragičnog MU kojem je prethodila  TIA ili ishemični MU  </vt:lpstr>
      <vt:lpstr>Meta-analIZA: veliko krvarenje kod bolesnika koji su prethodno imali TIA/moždani udar</vt:lpstr>
      <vt:lpstr>PowerPoint Presentation</vt:lpstr>
      <vt:lpstr>Da li je razumna ponovna antikoagulacija nakon ICH?</vt:lpstr>
      <vt:lpstr>Sažetak i zaključak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 blanchard</dc:creator>
  <cp:lastModifiedBy>Vlajcic,Mirza</cp:lastModifiedBy>
  <cp:revision>153</cp:revision>
  <dcterms:created xsi:type="dcterms:W3CDTF">2016-05-26T14:07:58Z</dcterms:created>
  <dcterms:modified xsi:type="dcterms:W3CDTF">2019-09-10T08:54:09Z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0x0101009150452CC0D270479ED60F56125FA16E</vt:lpwstr>
  </property>
</Properties>
</file>